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CC00"/>
    <a:srgbClr val="246624"/>
    <a:srgbClr val="F01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iscritti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all'Albo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anno</a:t>
            </a:r>
          </a:p>
        </c:rich>
      </c:tx>
      <c:overlay val="0"/>
      <c:spPr>
        <a:effectLst>
          <a:innerShdw blurRad="63500" dist="50800" dir="2700000">
            <a:srgbClr val="92D050">
              <a:alpha val="50000"/>
            </a:srgbClr>
          </a:innerShdw>
        </a:effectLst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iscritti all'Albo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89E-3"/>
                  <c:y val="-0.28621533141123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82-4973-BB3E-0BE021CBD690}"/>
                </c:ext>
              </c:extLst>
            </c:dLbl>
            <c:dLbl>
              <c:idx val="1"/>
              <c:layout>
                <c:manualLayout>
                  <c:x val="4.6296296296296389E-3"/>
                  <c:y val="-0.2890213640721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82-4973-BB3E-0BE021CBD690}"/>
                </c:ext>
              </c:extLst>
            </c:dLbl>
            <c:dLbl>
              <c:idx val="2"/>
              <c:layout>
                <c:manualLayout>
                  <c:x val="1.5432098765432122E-3"/>
                  <c:y val="-0.29743946205481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82-4973-BB3E-0BE021CBD690}"/>
                </c:ext>
              </c:extLst>
            </c:dLbl>
            <c:dLbl>
              <c:idx val="3"/>
              <c:layout>
                <c:manualLayout>
                  <c:x val="4.6296296296296389E-3"/>
                  <c:y val="-0.30024549471571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82-4973-BB3E-0BE021CBD690}"/>
                </c:ext>
              </c:extLst>
            </c:dLbl>
            <c:dLbl>
              <c:idx val="4"/>
              <c:layout>
                <c:manualLayout>
                  <c:x val="1.2345679012345751E-2"/>
                  <c:y val="-0.31708169068107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82-4973-BB3E-0BE021CBD690}"/>
                </c:ext>
              </c:extLst>
            </c:dLbl>
            <c:dLbl>
              <c:idx val="5"/>
              <c:layout>
                <c:manualLayout>
                  <c:x val="9.259259259259283E-3"/>
                  <c:y val="-0.33952995196823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82-4973-BB3E-0BE021CBD6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505</c:v>
                </c:pt>
                <c:pt idx="1">
                  <c:v>526</c:v>
                </c:pt>
                <c:pt idx="2">
                  <c:v>542</c:v>
                </c:pt>
                <c:pt idx="3">
                  <c:v>564</c:v>
                </c:pt>
                <c:pt idx="4">
                  <c:v>596</c:v>
                </c:pt>
                <c:pt idx="5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82-4973-BB3E-0BE021CBD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45600"/>
        <c:axId val="108355968"/>
        <c:axId val="0"/>
      </c:bar3DChart>
      <c:catAx>
        <c:axId val="10834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355968"/>
        <c:crosses val="autoZero"/>
        <c:auto val="1"/>
        <c:lblAlgn val="ctr"/>
        <c:lblOffset val="100"/>
        <c:noMultiLvlLbl val="0"/>
      </c:catAx>
      <c:valAx>
        <c:axId val="10835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4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8603091280257"/>
          <c:y val="0.34231477367358143"/>
          <c:w val="0.18969524642753013"/>
          <c:h val="0.187317262646645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01CB3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6.614288790785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A4-41F3-96F1-7BB4D95047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324</c:v>
                </c:pt>
                <c:pt idx="1">
                  <c:v>336</c:v>
                </c:pt>
                <c:pt idx="2">
                  <c:v>348</c:v>
                </c:pt>
                <c:pt idx="3">
                  <c:v>362</c:v>
                </c:pt>
                <c:pt idx="4">
                  <c:v>376</c:v>
                </c:pt>
                <c:pt idx="5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4-41F3-96F1-7BB4D950479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B0F0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181</c:v>
                </c:pt>
                <c:pt idx="1">
                  <c:v>190</c:v>
                </c:pt>
                <c:pt idx="2">
                  <c:v>194</c:v>
                </c:pt>
                <c:pt idx="3">
                  <c:v>202</c:v>
                </c:pt>
                <c:pt idx="4">
                  <c:v>210</c:v>
                </c:pt>
                <c:pt idx="5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4-41F3-96F1-7BB4D9504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344448"/>
        <c:axId val="113599232"/>
        <c:axId val="0"/>
      </c:bar3DChart>
      <c:catAx>
        <c:axId val="10834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599232"/>
        <c:crosses val="autoZero"/>
        <c:auto val="1"/>
        <c:lblAlgn val="ctr"/>
        <c:lblOffset val="100"/>
        <c:noMultiLvlLbl val="0"/>
      </c:catAx>
      <c:valAx>
        <c:axId val="11359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344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Femmine</c:v>
                </c:pt>
              </c:strCache>
            </c:strRef>
          </c:tx>
          <c:spPr>
            <a:ln>
              <a:solidFill>
                <a:srgbClr val="F01CB3"/>
              </a:solidFill>
            </a:ln>
          </c:spPr>
          <c:marker>
            <c:symbol val="none"/>
          </c:marker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38</c:v>
                </c:pt>
                <c:pt idx="4">
                  <c:v>52</c:v>
                </c:pt>
                <c:pt idx="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42-480F-9743-15874CFADA9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Maschi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13</c:v>
                </c:pt>
                <c:pt idx="3">
                  <c:v>21</c:v>
                </c:pt>
                <c:pt idx="4">
                  <c:v>29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42-480F-9743-15874CFAD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106240"/>
        <c:axId val="144056320"/>
      </c:lineChart>
      <c:catAx>
        <c:axId val="1441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056320"/>
        <c:crosses val="autoZero"/>
        <c:auto val="1"/>
        <c:lblAlgn val="ctr"/>
        <c:lblOffset val="100"/>
        <c:noMultiLvlLbl val="0"/>
      </c:catAx>
      <c:valAx>
        <c:axId val="14405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06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5.446220842610134E-2"/>
                  <c:y val="2.9983551501260535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BD-4D57-8721-2389B8740716}"/>
                </c:ext>
              </c:extLst>
            </c:dLbl>
            <c:dLbl>
              <c:idx val="1"/>
              <c:layout>
                <c:manualLayout>
                  <c:x val="0.10273602299792479"/>
                  <c:y val="-2.769869874039896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BD-4D57-8721-2389B8740716}"/>
                </c:ext>
              </c:extLst>
            </c:dLbl>
            <c:dLbl>
              <c:idx val="2"/>
              <c:layout>
                <c:manualLayout>
                  <c:x val="-6.4850382702715953E-2"/>
                  <c:y val="1.063487384221702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BD-4D57-8721-2389B87407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under 30</c:v>
                </c:pt>
                <c:pt idx="1">
                  <c:v>30-65</c:v>
                </c:pt>
                <c:pt idx="2">
                  <c:v>over 65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44</c:v>
                </c:pt>
                <c:pt idx="1">
                  <c:v>517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BD-4D57-8721-2389B8740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Numero</a:t>
            </a:r>
            <a:r>
              <a:rPr lang="en-US" baseline="0" dirty="0"/>
              <a:t> </a:t>
            </a:r>
            <a:r>
              <a:rPr lang="en-US" baseline="0" dirty="0" err="1"/>
              <a:t>di</a:t>
            </a:r>
            <a:r>
              <a:rPr lang="en-US" baseline="0" dirty="0"/>
              <a:t> </a:t>
            </a:r>
            <a:r>
              <a:rPr lang="en-US" baseline="0" dirty="0" err="1"/>
              <a:t>cancellazioni</a:t>
            </a:r>
            <a:r>
              <a:rPr lang="en-US" baseline="0" dirty="0"/>
              <a:t> per anno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Cancellazioni</c:v>
                </c:pt>
              </c:strCache>
            </c:strRef>
          </c:tx>
          <c:spPr>
            <a:gradFill>
              <a:gsLst>
                <a:gs pos="0">
                  <a:schemeClr val="bg2">
                    <a:lumMod val="2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14</c:v>
                </c:pt>
                <c:pt idx="1">
                  <c:v>17</c:v>
                </c:pt>
                <c:pt idx="2">
                  <c:v>24</c:v>
                </c:pt>
                <c:pt idx="3">
                  <c:v>21</c:v>
                </c:pt>
                <c:pt idx="4">
                  <c:v>24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7-444C-865C-96258426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60960"/>
        <c:axId val="144362496"/>
      </c:barChart>
      <c:catAx>
        <c:axId val="1443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362496"/>
        <c:crosses val="autoZero"/>
        <c:auto val="1"/>
        <c:lblAlgn val="ctr"/>
        <c:lblOffset val="100"/>
        <c:noMultiLvlLbl val="0"/>
      </c:catAx>
      <c:valAx>
        <c:axId val="14436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360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1823-D6D6-4D6F-B00A-AD6E9564D9EE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DFA8-7A35-44E7-84D4-186785742B4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F7EC8D-CF53-4F33-9D5E-7367B14EBA0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0F7901-D95B-46F8-B35F-7FE27F0DF2D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14612" y="2357430"/>
            <a:ext cx="5857916" cy="3643338"/>
          </a:xfrm>
        </p:spPr>
        <p:txBody>
          <a:bodyPr>
            <a:normAutofit fontScale="90000"/>
          </a:bodyPr>
          <a:lstStyle/>
          <a:p>
            <a:r>
              <a:rPr lang="it-IT" sz="5400" b="1" dirty="0"/>
              <a:t>A</a:t>
            </a:r>
            <a:r>
              <a:rPr lang="it-IT" b="1" dirty="0"/>
              <a:t>SSEMBLEA </a:t>
            </a:r>
            <a:br>
              <a:rPr lang="it-IT" b="1" dirty="0"/>
            </a:br>
            <a:r>
              <a:rPr lang="it-IT" sz="5400" b="1" dirty="0"/>
              <a:t>A</a:t>
            </a:r>
            <a:r>
              <a:rPr lang="it-IT" b="1" dirty="0"/>
              <a:t>NNUALE </a:t>
            </a:r>
            <a:r>
              <a:rPr lang="it-IT" sz="5400" b="1" dirty="0"/>
              <a:t>2021</a:t>
            </a:r>
            <a:br>
              <a:rPr lang="it-IT" sz="5400" b="1" dirty="0"/>
            </a:br>
            <a:br>
              <a:rPr lang="it-IT" sz="5400" b="1" dirty="0"/>
            </a:br>
            <a:r>
              <a:rPr lang="it-IT" sz="3200" b="1" dirty="0"/>
              <a:t>Ordine </a:t>
            </a:r>
            <a:br>
              <a:rPr lang="it-IT" sz="3200" b="1" dirty="0"/>
            </a:br>
            <a:r>
              <a:rPr lang="it-IT" sz="3200" b="1" dirty="0"/>
              <a:t>dei Farmacisti</a:t>
            </a:r>
            <a:br>
              <a:rPr lang="it-IT" sz="3200" b="1" dirty="0"/>
            </a:br>
            <a:r>
              <a:rPr lang="it-IT" sz="3200" b="1" dirty="0"/>
              <a:t>della </a:t>
            </a:r>
            <a:br>
              <a:rPr lang="it-IT" sz="3200" b="1" dirty="0"/>
            </a:br>
            <a:r>
              <a:rPr lang="it-IT" sz="3200" b="1" dirty="0"/>
              <a:t>provincia di Trento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7000892" y="500042"/>
            <a:ext cx="1928826" cy="1785950"/>
            <a:chOff x="6858016" y="5072074"/>
            <a:chExt cx="2143108" cy="2317988"/>
          </a:xfrm>
        </p:grpSpPr>
        <p:pic>
          <p:nvPicPr>
            <p:cNvPr id="5" name="Immagine 4" descr="Image"/>
            <p:cNvPicPr/>
            <p:nvPr/>
          </p:nvPicPr>
          <p:blipFill>
            <a:blip r:embed="rId2">
              <a:lum bright="1000" contrast="-1000"/>
            </a:blip>
            <a:srcRect/>
            <a:stretch>
              <a:fillRect/>
            </a:stretch>
          </p:blipFill>
          <p:spPr bwMode="auto">
            <a:xfrm>
              <a:off x="7286644" y="5072074"/>
              <a:ext cx="1285884" cy="122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6858016" y="6500834"/>
              <a:ext cx="2143108" cy="889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Ordine dei Farmacisti della Provincia di Trento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714612" y="1600200"/>
            <a:ext cx="5972188" cy="452596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CAVAGNA ALESSANDRA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COLO' ARIANNA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DELAMA ANNA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BISOLTI SILVIA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DOBROSHI FLUTURA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CAGNA FEDERICA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GALANTE CAROLA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LOMBARDI SILVIA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TRAMONTIN MONICA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MARINI MARIO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RANGONI CHIARA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BLASIOL ANNALISA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SIMOLA ELISA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5786" y="57148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PRIME ISCRIZIONI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ANCORA NEL 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142976" y="2928934"/>
            <a:ext cx="6443650" cy="2357454"/>
          </a:xfrm>
        </p:spPr>
        <p:txBody>
          <a:bodyPr>
            <a:no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REISCRIZIONI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TRASFERIMENTI DA ALTRO ORDINE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>
              <a:buNone/>
            </a:pPr>
            <a:r>
              <a:rPr lang="it-IT" dirty="0"/>
              <a:t>		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1752601"/>
            <a:ext cx="8229600" cy="1114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ABBIAMO GIA’ 23 NUOVE ISCRIZIONI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CUI: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72386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PRIME ISCRIZIONI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714612" y="1600200"/>
            <a:ext cx="5972188" cy="452596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CAVALERI SABRINA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GAIO ANNALISA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FRANZOI ROBERTA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POLETTO MICHELA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TOMASI LORENZA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TRENTINI MARIA ELENA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UBER ARIANNA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VANNINI CRISTINA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LEONARDI LUCA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BALDESSARELLI DILETTA 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POPOLI SILVIA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CANCELLAZIONI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bo d&amp;#39;Onor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27000"/>
          </a:blip>
          <a:srcRect/>
          <a:stretch>
            <a:fillRect/>
          </a:stretch>
        </p:blipFill>
        <p:spPr bwMode="auto">
          <a:xfrm>
            <a:off x="428596" y="1714488"/>
            <a:ext cx="7620000" cy="5715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LBO </a:t>
            </a:r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NORE…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contatto diretto e continuo con l’Ordine e le sue attività..</a:t>
            </a:r>
          </a:p>
          <a:p>
            <a:pPr>
              <a:buNone/>
            </a:pPr>
            <a:endParaRPr lang="it-IT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chi ama la nostra professione e vuole rimanere aggiornato..</a:t>
            </a:r>
          </a:p>
          <a:p>
            <a:pPr>
              <a:buNone/>
            </a:pPr>
            <a:endParaRPr lang="it-IT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Albo simbolico, senza alcun onere di sorta ad esclusione di </a:t>
            </a:r>
            <a:r>
              <a:rPr lang="it-IT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</a:t>
            </a:r>
            <a:r>
              <a:rPr lang="it-IT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PEC attiva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TEL VENEZIA (Trento, Trentino-Alto Adige): Prezzi 2021 e recensioni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8000" contrast="17000"/>
          </a:blip>
          <a:srcRect/>
          <a:stretch>
            <a:fillRect/>
          </a:stretch>
        </p:blipFill>
        <p:spPr bwMode="auto">
          <a:xfrm>
            <a:off x="642910" y="500042"/>
            <a:ext cx="6964719" cy="4929222"/>
          </a:xfrm>
          <a:prstGeom prst="rect">
            <a:avLst/>
          </a:prstGeom>
          <a:gradFill>
            <a:gsLst>
              <a:gs pos="0">
                <a:srgbClr val="EEECE1">
                  <a:lumMod val="2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 E..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85818" y="4429108"/>
            <a:ext cx="707233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RRIVEDERCI</a:t>
            </a:r>
            <a:r>
              <a:rPr lang="it-IT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it-I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it-IT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UTUNNO</a:t>
            </a:r>
            <a:r>
              <a:rPr lang="it-IT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Rendiconto </a:t>
            </a:r>
            <a:br>
              <a:rPr lang="it-IT" dirty="0"/>
            </a:br>
            <a:r>
              <a:rPr lang="it-IT" dirty="0"/>
              <a:t>del Bilancio Consuntivo 2020</a:t>
            </a:r>
          </a:p>
        </p:txBody>
      </p:sp>
      <p:pic>
        <p:nvPicPr>
          <p:cNvPr id="4098" name="Picture 2" descr="APPROVATI I NUOVI SCHEMI DI BILANCIO OBBLIGATORI PER GLI ENTI DEL TERZO  SETTORE - Studio Benedetti Dottori Commercialist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" contrast="46000"/>
          </a:blip>
          <a:srcRect/>
          <a:stretch>
            <a:fillRect/>
          </a:stretch>
        </p:blipFill>
        <p:spPr bwMode="auto">
          <a:xfrm>
            <a:off x="785786" y="1460302"/>
            <a:ext cx="7323044" cy="468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836" t="22931" r="22112" b="8029"/>
          <a:stretch>
            <a:fillRect/>
          </a:stretch>
        </p:blipFill>
        <p:spPr bwMode="auto">
          <a:xfrm>
            <a:off x="214282" y="214290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753" t="16889" r="30548" b="7113"/>
          <a:stretch>
            <a:fillRect/>
          </a:stretch>
        </p:blipFill>
        <p:spPr bwMode="auto">
          <a:xfrm>
            <a:off x="214282" y="142852"/>
            <a:ext cx="7786742" cy="61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295" t="16667" r="30955" b="6666"/>
          <a:stretch>
            <a:fillRect/>
          </a:stretch>
        </p:blipFill>
        <p:spPr bwMode="auto">
          <a:xfrm>
            <a:off x="124208" y="285728"/>
            <a:ext cx="787681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DELL’ALBO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DIFFERENZE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457200" y="2285992"/>
          <a:ext cx="7829576" cy="384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sz="quarter" idx="1"/>
          </p:nvPr>
        </p:nvGraphicFramePr>
        <p:xfrm>
          <a:off x="571472" y="2285992"/>
          <a:ext cx="7829576" cy="376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85786" y="714356"/>
            <a:ext cx="742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QUELLE </a:t>
            </a:r>
          </a:p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ANAGRAFICHE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Autofit/>
          </a:bodyPr>
          <a:lstStyle/>
          <a:p>
            <a:r>
              <a:rPr lang="it-IT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571604" y="3357562"/>
            <a:ext cx="7158030" cy="2525723"/>
          </a:xfrm>
        </p:spPr>
        <p:txBody>
          <a:bodyPr/>
          <a:lstStyle/>
          <a:p>
            <a:r>
              <a:rPr lang="it-IT" dirty="0"/>
              <a:t>2 REISCRIZIONI</a:t>
            </a:r>
          </a:p>
          <a:p>
            <a:r>
              <a:rPr lang="it-IT" dirty="0"/>
              <a:t>8 ISCRIZIONI PER TRASFERIMENTO DA ALTRO ORDINE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1472" y="1857364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NUOVE ISCRIZIONI </a:t>
            </a:r>
          </a:p>
          <a:p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CUI: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2633</TotalTime>
  <Words>207</Words>
  <Application>Microsoft Office PowerPoint</Application>
  <PresentationFormat>Presentazione su schermo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Wingdings</vt:lpstr>
      <vt:lpstr>Wingdings 2</vt:lpstr>
      <vt:lpstr>Loggia</vt:lpstr>
      <vt:lpstr>ASSEMBLEA  ANNUALE 2021  Ordine  dei Farmacisti della  provincia di Trento</vt:lpstr>
      <vt:lpstr>Rendiconto  del Bilancio Consuntivo 2020</vt:lpstr>
      <vt:lpstr>Presentazione standard di PowerPoint</vt:lpstr>
      <vt:lpstr>Presentazione standard di PowerPoint</vt:lpstr>
      <vt:lpstr>Presentazione standard di PowerPoint</vt:lpstr>
      <vt:lpstr>STATO DELL’ALBO</vt:lpstr>
      <vt:lpstr>…LE DIFFERENZE DI GENERE</vt:lpstr>
      <vt:lpstr>Presentazione standard di PowerPoint</vt:lpstr>
      <vt:lpstr>2020</vt:lpstr>
      <vt:lpstr>Presentazione standard di PowerPoint</vt:lpstr>
      <vt:lpstr>…E ANCORA NEL 2021</vt:lpstr>
      <vt:lpstr>11 PRIME ISCRIZIONI</vt:lpstr>
      <vt:lpstr>LE CANCELLAZIONI</vt:lpstr>
      <vt:lpstr>L’ALBO D’ONORE…</vt:lpstr>
      <vt:lpstr>GRAZIE PER L’ATTENZIONE E..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 ANNUALE 2021</dc:title>
  <dc:creator>Andrea</dc:creator>
  <cp:lastModifiedBy>Ordine dei Medici - Elisabetta Maccabelli</cp:lastModifiedBy>
  <cp:revision>13</cp:revision>
  <dcterms:created xsi:type="dcterms:W3CDTF">2021-06-03T19:05:28Z</dcterms:created>
  <dcterms:modified xsi:type="dcterms:W3CDTF">2021-06-11T09:51:22Z</dcterms:modified>
</cp:coreProperties>
</file>