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12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91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9" r:id="rId13"/>
    <p:sldId id="308" r:id="rId14"/>
    <p:sldId id="270" r:id="rId15"/>
    <p:sldId id="274" r:id="rId16"/>
    <p:sldId id="277" r:id="rId17"/>
    <p:sldId id="290" r:id="rId18"/>
    <p:sldId id="271" r:id="rId19"/>
    <p:sldId id="281" r:id="rId20"/>
    <p:sldId id="276" r:id="rId21"/>
    <p:sldId id="278" r:id="rId22"/>
    <p:sldId id="279" r:id="rId23"/>
    <p:sldId id="280" r:id="rId24"/>
    <p:sldId id="286" r:id="rId25"/>
    <p:sldId id="287" r:id="rId26"/>
    <p:sldId id="296" r:id="rId27"/>
    <p:sldId id="302" r:id="rId28"/>
    <p:sldId id="303" r:id="rId29"/>
    <p:sldId id="299" r:id="rId30"/>
    <p:sldId id="304" r:id="rId31"/>
    <p:sldId id="306" r:id="rId32"/>
    <p:sldId id="305" r:id="rId33"/>
    <p:sldId id="307" r:id="rId3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24" autoAdjust="0"/>
    <p:restoredTop sz="94624" autoAdjust="0"/>
  </p:normalViewPr>
  <p:slideViewPr>
    <p:cSldViewPr>
      <p:cViewPr varScale="1">
        <p:scale>
          <a:sx n="73" d="100"/>
          <a:sy n="73" d="100"/>
        </p:scale>
        <p:origin x="90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14" y="30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34AC5-2358-401B-93AB-13883F2F6898}" type="datetimeFigureOut">
              <a:rPr lang="it-IT" smtClean="0"/>
              <a:pPr/>
              <a:t>06/12/2022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B5603-32A6-48FE-9A79-B70FBFA710A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203E8-3C41-448E-9C82-0D834739E7D9}" type="datetimeFigureOut">
              <a:rPr lang="it-IT" smtClean="0"/>
              <a:pPr/>
              <a:t>06/12/2022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1212D6-3CC4-426C-B08D-7CA0735C75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2356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212D6-3CC4-426C-B08D-7CA0735C7525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6238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212D6-3CC4-426C-B08D-7CA0735C7525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5282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62E3695-1CD5-45EC-B5C6-D1CBE3164058}" type="datetimeFigureOut">
              <a:rPr lang="it-IT" smtClean="0"/>
              <a:pPr/>
              <a:t>06/12/2022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744674-CDA3-4020-A41A-E897C86A6F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3695-1CD5-45EC-B5C6-D1CBE3164058}" type="datetimeFigureOut">
              <a:rPr lang="it-IT" smtClean="0"/>
              <a:pPr/>
              <a:t>06/12/2022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4674-CDA3-4020-A41A-E897C86A6F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62E3695-1CD5-45EC-B5C6-D1CBE3164058}" type="datetimeFigureOut">
              <a:rPr lang="it-IT" smtClean="0"/>
              <a:pPr/>
              <a:t>06/12/2022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3744674-CDA3-4020-A41A-E897C86A6F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3695-1CD5-45EC-B5C6-D1CBE3164058}" type="datetimeFigureOut">
              <a:rPr lang="it-IT" smtClean="0"/>
              <a:pPr/>
              <a:t>06/12/2022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744674-CDA3-4020-A41A-E897C86A6FF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3695-1CD5-45EC-B5C6-D1CBE3164058}" type="datetimeFigureOut">
              <a:rPr lang="it-IT" smtClean="0"/>
              <a:pPr/>
              <a:t>06/12/2022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3744674-CDA3-4020-A41A-E897C86A6FF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62E3695-1CD5-45EC-B5C6-D1CBE3164058}" type="datetimeFigureOut">
              <a:rPr lang="it-IT" smtClean="0"/>
              <a:pPr/>
              <a:t>06/12/2022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3744674-CDA3-4020-A41A-E897C86A6FF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62E3695-1CD5-45EC-B5C6-D1CBE3164058}" type="datetimeFigureOut">
              <a:rPr lang="it-IT" smtClean="0"/>
              <a:pPr/>
              <a:t>06/12/2022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3744674-CDA3-4020-A41A-E897C86A6FF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3695-1CD5-45EC-B5C6-D1CBE3164058}" type="datetimeFigureOut">
              <a:rPr lang="it-IT" smtClean="0"/>
              <a:pPr/>
              <a:t>06/12/2022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744674-CDA3-4020-A41A-E897C86A6F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3695-1CD5-45EC-B5C6-D1CBE3164058}" type="datetimeFigureOut">
              <a:rPr lang="it-IT" smtClean="0"/>
              <a:pPr/>
              <a:t>06/12/2022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744674-CDA3-4020-A41A-E897C86A6F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3695-1CD5-45EC-B5C6-D1CBE3164058}" type="datetimeFigureOut">
              <a:rPr lang="it-IT" smtClean="0"/>
              <a:pPr/>
              <a:t>06/12/2022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744674-CDA3-4020-A41A-E897C86A6FF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62E3695-1CD5-45EC-B5C6-D1CBE3164058}" type="datetimeFigureOut">
              <a:rPr lang="it-IT" smtClean="0"/>
              <a:pPr/>
              <a:t>06/12/2022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3744674-CDA3-4020-A41A-E897C86A6FF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62E3695-1CD5-45EC-B5C6-D1CBE3164058}" type="datetimeFigureOut">
              <a:rPr lang="it-IT" smtClean="0"/>
              <a:pPr/>
              <a:t>06/12/2022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3744674-CDA3-4020-A41A-E897C86A6FF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514" r:id="rId2"/>
    <p:sldLayoutId id="2147484515" r:id="rId3"/>
    <p:sldLayoutId id="2147484516" r:id="rId4"/>
    <p:sldLayoutId id="2147484517" r:id="rId5"/>
    <p:sldLayoutId id="2147484518" r:id="rId6"/>
    <p:sldLayoutId id="2147484519" r:id="rId7"/>
    <p:sldLayoutId id="2147484520" r:id="rId8"/>
    <p:sldLayoutId id="2147484521" r:id="rId9"/>
    <p:sldLayoutId id="2147484522" r:id="rId10"/>
    <p:sldLayoutId id="214748452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1988840"/>
            <a:ext cx="7772400" cy="2880320"/>
          </a:xfrm>
        </p:spPr>
        <p:txBody>
          <a:bodyPr>
            <a:normAutofit fontScale="90000"/>
          </a:bodyPr>
          <a:lstStyle/>
          <a:p>
            <a:pPr algn="ctr"/>
            <a:br>
              <a:rPr lang="it-IT" b="1" dirty="0"/>
            </a:br>
            <a:br>
              <a:rPr lang="it-IT" b="1" dirty="0"/>
            </a:br>
            <a:br>
              <a:rPr lang="it-IT" b="1" dirty="0"/>
            </a:br>
            <a:r>
              <a:rPr lang="it-IT" b="1" dirty="0"/>
              <a:t>STUPEFACENTI </a:t>
            </a:r>
            <a:r>
              <a:rPr lang="it-IT" dirty="0"/>
              <a:t>e </a:t>
            </a:r>
            <a:r>
              <a:rPr lang="it-IT" b="1" dirty="0"/>
              <a:t>SOSTANZE</a:t>
            </a:r>
            <a:r>
              <a:rPr lang="it-IT" dirty="0"/>
              <a:t> </a:t>
            </a:r>
            <a:r>
              <a:rPr lang="it-IT" b="1" dirty="0"/>
              <a:t>PSICOTROPE:</a:t>
            </a:r>
            <a:br>
              <a:rPr lang="it-IT" dirty="0"/>
            </a:br>
            <a:r>
              <a:rPr lang="it-IT" dirty="0"/>
              <a:t>Note sulla </a:t>
            </a:r>
            <a:r>
              <a:rPr lang="it-IT" dirty="0" err="1"/>
              <a:t>dispensazione</a:t>
            </a: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>e gestione </a:t>
            </a:r>
            <a:r>
              <a:rPr lang="it-IT" b="1" dirty="0"/>
              <a:t> in farmacia</a:t>
            </a:r>
            <a:br>
              <a:rPr lang="it-IT" dirty="0"/>
            </a:b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it-IT" dirty="0"/>
          </a:p>
          <a:p>
            <a:r>
              <a:rPr lang="it-IT" dirty="0"/>
              <a:t>Ordine dei farmacisti di TRENTO  -  29 novembre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02624" cy="936103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844824"/>
            <a:ext cx="7272808" cy="3944566"/>
          </a:xfrm>
        </p:spPr>
        <p:txBody>
          <a:bodyPr>
            <a:normAutofit/>
          </a:bodyPr>
          <a:lstStyle/>
          <a:p>
            <a:pPr algn="just"/>
            <a:r>
              <a:rPr lang="it-IT" sz="2200" b="1" dirty="0"/>
              <a:t>TUTTE LE RICETTE RELATIVE AI MEDICINALI STUPEFACENTI</a:t>
            </a:r>
            <a:endParaRPr lang="it-IT" sz="2200" dirty="0"/>
          </a:p>
          <a:p>
            <a:pPr algn="just"/>
            <a:r>
              <a:rPr lang="it-IT" sz="2200" b="1" dirty="0"/>
              <a:t>HANNO VALIDITA’ 30 GIORNI (escluso il giorno di redazione).</a:t>
            </a:r>
            <a:endParaRPr lang="it-IT" sz="2200" dirty="0"/>
          </a:p>
          <a:p>
            <a:pPr algn="just"/>
            <a:endParaRPr lang="it-IT" sz="2200" b="1" dirty="0"/>
          </a:p>
          <a:p>
            <a:pPr algn="just"/>
            <a:r>
              <a:rPr lang="it-IT" sz="2200" b="1" dirty="0"/>
              <a:t>LA CONSEGNA Di </a:t>
            </a:r>
            <a:r>
              <a:rPr lang="it-IT" sz="2200" b="1"/>
              <a:t>MEDICINALI O PREPARAZIONI CONTENENTI SOSTANZE STUPEFACENTI E</a:t>
            </a:r>
            <a:r>
              <a:rPr lang="it-IT" sz="2200" b="1" dirty="0"/>
              <a:t>’ CONSENTITA SOLAMENTE A PERSONE MAGGIORENNI E NON MANIFESTAMENTE INFERME DI MENTE(art.44 DPR 309/90)</a:t>
            </a:r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0B2FF98C-227E-3339-86C0-733ED00B307A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02624" cy="936104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700808"/>
            <a:ext cx="7272808" cy="4104456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it-IT" sz="9600" b="1" dirty="0"/>
              <a:t>Tabella dei medicinali: </a:t>
            </a:r>
            <a:r>
              <a:rPr lang="it-IT" sz="9600" b="1" dirty="0">
                <a:solidFill>
                  <a:srgbClr val="FF0000"/>
                </a:solidFill>
              </a:rPr>
              <a:t>sezione A </a:t>
            </a:r>
            <a:r>
              <a:rPr lang="it-IT" sz="9600" b="1" dirty="0"/>
              <a:t>-</a:t>
            </a:r>
            <a:r>
              <a:rPr lang="it-IT" sz="9600" dirty="0"/>
              <a:t> </a:t>
            </a:r>
            <a:r>
              <a:rPr lang="it-IT" sz="9600" b="1" dirty="0"/>
              <a:t>Farmaci contenenti</a:t>
            </a:r>
            <a:endParaRPr lang="it-IT" sz="9600" b="1" u="sng" dirty="0"/>
          </a:p>
          <a:p>
            <a:pPr algn="just"/>
            <a:r>
              <a:rPr lang="it-IT" sz="6600" dirty="0"/>
              <a:t>(</a:t>
            </a:r>
            <a:r>
              <a:rPr lang="it-IT" sz="8000" dirty="0"/>
              <a:t>es. morfina iniettabile, </a:t>
            </a:r>
            <a:r>
              <a:rPr lang="it-IT" sz="8000" dirty="0" err="1"/>
              <a:t>metilfenidato</a:t>
            </a:r>
            <a:r>
              <a:rPr lang="it-IT" sz="8000" dirty="0"/>
              <a:t>, </a:t>
            </a:r>
            <a:r>
              <a:rPr lang="it-IT" sz="8000" dirty="0" err="1"/>
              <a:t>flunitrazepam</a:t>
            </a:r>
            <a:r>
              <a:rPr lang="it-IT" sz="8000" dirty="0"/>
              <a:t>, nandrolone ecc. </a:t>
            </a:r>
            <a:r>
              <a:rPr lang="it-IT" sz="6600" dirty="0"/>
              <a:t>)</a:t>
            </a:r>
          </a:p>
          <a:p>
            <a:pPr algn="just"/>
            <a:endParaRPr lang="it-IT" sz="6600" dirty="0"/>
          </a:p>
          <a:p>
            <a:pPr algn="just"/>
            <a:r>
              <a:rPr lang="it-IT" sz="7200" b="1" dirty="0"/>
              <a:t>Sostanze ad effetto </a:t>
            </a:r>
            <a:r>
              <a:rPr lang="it-IT" sz="7200" b="1" dirty="0" err="1"/>
              <a:t>ipnotico-sedativo</a:t>
            </a:r>
            <a:r>
              <a:rPr lang="it-IT" sz="7200" b="1" dirty="0"/>
              <a:t> </a:t>
            </a:r>
            <a:r>
              <a:rPr lang="it-IT" sz="7200" dirty="0"/>
              <a:t>ad essi assimilabili</a:t>
            </a:r>
          </a:p>
          <a:p>
            <a:pPr algn="just"/>
            <a:r>
              <a:rPr lang="it-IT" sz="7200" dirty="0"/>
              <a:t> </a:t>
            </a:r>
          </a:p>
          <a:p>
            <a:pPr algn="just"/>
            <a:r>
              <a:rPr lang="it-IT" sz="7200" b="1" u="sng" dirty="0"/>
              <a:t>Sostanze di corrente impiego terapeutico</a:t>
            </a:r>
            <a:r>
              <a:rPr lang="it-IT" sz="7200" b="1" dirty="0"/>
              <a:t> </a:t>
            </a:r>
            <a:r>
              <a:rPr lang="it-IT" sz="7200" dirty="0"/>
              <a:t>per le quali sono stati accertati concreti pericoli di induzione di grave dipendenza fisica e/o psichica</a:t>
            </a:r>
          </a:p>
          <a:p>
            <a:pPr algn="just"/>
            <a:r>
              <a:rPr lang="it-IT" sz="7200" dirty="0"/>
              <a:t> </a:t>
            </a:r>
          </a:p>
          <a:p>
            <a:pPr algn="just"/>
            <a:r>
              <a:rPr lang="it-IT" sz="9600" b="1" dirty="0"/>
              <a:t>Sostanze e/o medicinali appartenenti alla seziona A devono essere conservate/i in Farmacia in armadio chiuso a chiave, separato da quello riservato alle sostanze tossiche e molto tossiche</a:t>
            </a:r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CFB438BB-7B4B-6241-ADBB-EC1791A19C37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02624" cy="936103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344816" cy="2952328"/>
          </a:xfrm>
        </p:spPr>
        <p:txBody>
          <a:bodyPr>
            <a:normAutofit fontScale="25000" lnSpcReduction="20000"/>
          </a:bodyPr>
          <a:lstStyle/>
          <a:p>
            <a:r>
              <a:rPr lang="it-IT" sz="2400" dirty="0"/>
              <a:t> </a:t>
            </a:r>
          </a:p>
          <a:p>
            <a:r>
              <a:rPr lang="it-IT" sz="800" dirty="0"/>
              <a:t> </a:t>
            </a:r>
            <a:endParaRPr lang="it-IT" sz="800" b="1" dirty="0"/>
          </a:p>
          <a:p>
            <a:r>
              <a:rPr lang="it-IT" sz="800" dirty="0"/>
              <a:t> </a:t>
            </a:r>
            <a:endParaRPr lang="it-IT" sz="800" b="1" dirty="0"/>
          </a:p>
          <a:p>
            <a:endParaRPr lang="it-IT" sz="800" b="1" dirty="0"/>
          </a:p>
          <a:p>
            <a:pPr algn="just"/>
            <a:r>
              <a:rPr lang="it-IT" sz="9600" b="1" dirty="0"/>
              <a:t> </a:t>
            </a:r>
            <a:r>
              <a:rPr lang="it-IT" sz="9600" b="1" dirty="0">
                <a:solidFill>
                  <a:srgbClr val="FF0000"/>
                </a:solidFill>
              </a:rPr>
              <a:t>SEZIONE </a:t>
            </a:r>
            <a:r>
              <a:rPr lang="it-IT" sz="8000" b="1" dirty="0">
                <a:solidFill>
                  <a:srgbClr val="FF0000"/>
                </a:solidFill>
              </a:rPr>
              <a:t>A – </a:t>
            </a:r>
            <a:r>
              <a:rPr lang="it-IT" sz="8000" b="1" dirty="0">
                <a:solidFill>
                  <a:schemeClr val="tx1"/>
                </a:solidFill>
              </a:rPr>
              <a:t>Ricetta Ministeriale a Ricalco</a:t>
            </a:r>
          </a:p>
          <a:p>
            <a:pPr algn="just"/>
            <a:endParaRPr lang="it-IT" sz="8000" b="1" dirty="0">
              <a:solidFill>
                <a:schemeClr val="tx1"/>
              </a:solidFill>
            </a:endParaRPr>
          </a:p>
          <a:p>
            <a:pPr lvl="0" algn="just"/>
            <a:r>
              <a:rPr lang="it-IT" sz="8000" b="1" dirty="0"/>
              <a:t>La Ricetta Ministeriale a Ricalco o RMR prevede l’utilizzo di un apposito ricettario </a:t>
            </a:r>
            <a:r>
              <a:rPr lang="it-IT" sz="8000" dirty="0"/>
              <a:t>approvato dal Ministero della Salute, si presenta in blocchetti da 30 ricette numerate progressivamente e stampate dall’ Istituto Poligrafico e Zecca dello Stato.</a:t>
            </a:r>
          </a:p>
          <a:p>
            <a:pPr lvl="0" algn="just"/>
            <a:endParaRPr lang="it-IT" sz="8000" dirty="0"/>
          </a:p>
          <a:p>
            <a:pPr algn="just"/>
            <a:r>
              <a:rPr lang="it-IT" sz="8000" b="1" dirty="0"/>
              <a:t>Il ricettario </a:t>
            </a:r>
            <a:r>
              <a:rPr lang="it-IT" sz="8000" dirty="0"/>
              <a:t>è ad uso </a:t>
            </a:r>
            <a:r>
              <a:rPr lang="it-IT" sz="8000" b="1" u="sng" dirty="0"/>
              <a:t>PERSONALE, non cedibile,</a:t>
            </a:r>
            <a:r>
              <a:rPr lang="it-IT" sz="8000" b="1" dirty="0"/>
              <a:t> </a:t>
            </a:r>
            <a:r>
              <a:rPr lang="it-IT" sz="8000" dirty="0"/>
              <a:t>dei Medici Chirurghi e Medici Veterinari.</a:t>
            </a:r>
          </a:p>
          <a:p>
            <a:pPr algn="just"/>
            <a:endParaRPr lang="it-IT" sz="8000" dirty="0"/>
          </a:p>
          <a:p>
            <a:pPr algn="just"/>
            <a:r>
              <a:rPr lang="it-IT" sz="8000" b="1" dirty="0"/>
              <a:t>La RMR ha validità su tutto il territorio nazionale. </a:t>
            </a:r>
            <a:endParaRPr lang="it-IT" sz="7200" b="1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803B08E8-CAA9-7C66-6678-7BBEF2C01F43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  <a:p>
            <a:r>
              <a:rPr lang="it-IT" dirty="0"/>
              <a:t>Ordine dei farmacisti di TRENTO  -  29 novembre 2022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02624" cy="936103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344816" cy="2952328"/>
          </a:xfrm>
        </p:spPr>
        <p:txBody>
          <a:bodyPr>
            <a:normAutofit fontScale="25000" lnSpcReduction="20000"/>
          </a:bodyPr>
          <a:lstStyle/>
          <a:p>
            <a:r>
              <a:rPr lang="it-IT" sz="2400" dirty="0"/>
              <a:t> </a:t>
            </a:r>
          </a:p>
          <a:p>
            <a:r>
              <a:rPr lang="it-IT" sz="800" dirty="0"/>
              <a:t> </a:t>
            </a:r>
            <a:endParaRPr lang="it-IT" sz="800" b="1" dirty="0"/>
          </a:p>
          <a:p>
            <a:r>
              <a:rPr lang="it-IT" sz="800" dirty="0"/>
              <a:t> </a:t>
            </a:r>
            <a:endParaRPr lang="it-IT" sz="800" b="1" dirty="0"/>
          </a:p>
          <a:p>
            <a:endParaRPr lang="it-IT" sz="800" b="1" dirty="0"/>
          </a:p>
          <a:p>
            <a:pPr algn="just"/>
            <a:r>
              <a:rPr lang="it-IT" sz="9600" b="1" dirty="0"/>
              <a:t> </a:t>
            </a:r>
            <a:r>
              <a:rPr lang="it-IT" sz="9600" b="1" dirty="0">
                <a:solidFill>
                  <a:srgbClr val="FF0000"/>
                </a:solidFill>
              </a:rPr>
              <a:t>SEZIONE </a:t>
            </a:r>
            <a:r>
              <a:rPr lang="it-IT" sz="8000" b="1" dirty="0">
                <a:solidFill>
                  <a:srgbClr val="FF0000"/>
                </a:solidFill>
              </a:rPr>
              <a:t>A – </a:t>
            </a:r>
            <a:r>
              <a:rPr lang="it-IT" sz="8000" b="1" dirty="0">
                <a:solidFill>
                  <a:schemeClr val="tx1"/>
                </a:solidFill>
              </a:rPr>
              <a:t>Ricetta Ministeriale a Ricalco</a:t>
            </a:r>
          </a:p>
          <a:p>
            <a:pPr algn="just"/>
            <a:endParaRPr lang="it-IT" sz="8000" b="1" dirty="0">
              <a:solidFill>
                <a:schemeClr val="tx1"/>
              </a:solidFill>
            </a:endParaRPr>
          </a:p>
          <a:p>
            <a:pPr algn="just"/>
            <a:r>
              <a:rPr lang="it-IT" sz="8000" b="1" dirty="0"/>
              <a:t>La RMR </a:t>
            </a:r>
            <a:r>
              <a:rPr lang="it-IT" sz="8000" dirty="0"/>
              <a:t>deve essere compilata in </a:t>
            </a:r>
            <a:r>
              <a:rPr lang="it-IT" sz="8000" b="1" dirty="0">
                <a:solidFill>
                  <a:srgbClr val="FF0000"/>
                </a:solidFill>
              </a:rPr>
              <a:t>triplice copia a ricalco</a:t>
            </a:r>
            <a:r>
              <a:rPr lang="it-IT" sz="8000" b="1" dirty="0"/>
              <a:t>; </a:t>
            </a:r>
          </a:p>
          <a:p>
            <a:pPr algn="just">
              <a:buFontTx/>
              <a:buChar char="-"/>
            </a:pPr>
            <a:r>
              <a:rPr lang="it-IT" sz="8000" b="1" dirty="0"/>
              <a:t>la copia originale va conservata in farmacia come elemento     giustificativo del movimento di scarico sul registro;</a:t>
            </a:r>
          </a:p>
          <a:p>
            <a:pPr algn="just">
              <a:buFontTx/>
              <a:buChar char="-"/>
            </a:pPr>
            <a:r>
              <a:rPr lang="it-IT" sz="8000" b="1" dirty="0"/>
              <a:t>- la</a:t>
            </a:r>
            <a:r>
              <a:rPr lang="it-IT" sz="8000" dirty="0"/>
              <a:t> </a:t>
            </a:r>
            <a:r>
              <a:rPr lang="it-IT" sz="8000" b="1" dirty="0"/>
              <a:t>copia per il SSN con le relative fustelle dei medicinali dispensati a carico della mutua va inviata all’ASL per il rimborso;</a:t>
            </a:r>
          </a:p>
          <a:p>
            <a:pPr algn="just">
              <a:buFontTx/>
              <a:buChar char="-"/>
            </a:pPr>
            <a:r>
              <a:rPr lang="it-IT" sz="8000" b="1" dirty="0"/>
              <a:t>- la terza copia va consegnata all’acquirente </a:t>
            </a:r>
            <a:r>
              <a:rPr lang="it-IT" sz="8000" dirty="0"/>
              <a:t>come giustificativo del trasporto e detenzione del farmaco.</a:t>
            </a:r>
          </a:p>
          <a:p>
            <a:pPr algn="just"/>
            <a:r>
              <a:rPr lang="it-IT" sz="8000" dirty="0"/>
              <a:t>  </a:t>
            </a:r>
          </a:p>
          <a:p>
            <a:pPr algn="just"/>
            <a:endParaRPr lang="it-IT" sz="8000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803B08E8-CAA9-7C66-6678-7BBEF2C01F43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  <a:p>
            <a:r>
              <a:rPr lang="it-IT" dirty="0"/>
              <a:t>Ordine dei farmacisti di TRENTO  -  29 novembre 2022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02624" cy="936103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272808" cy="3096344"/>
          </a:xfrm>
        </p:spPr>
        <p:txBody>
          <a:bodyPr>
            <a:normAutofit fontScale="25000" lnSpcReduction="20000"/>
          </a:bodyPr>
          <a:lstStyle/>
          <a:p>
            <a:r>
              <a:rPr lang="it-IT" sz="9600" b="1" dirty="0">
                <a:solidFill>
                  <a:srgbClr val="FF0000"/>
                </a:solidFill>
              </a:rPr>
              <a:t>Sezione A </a:t>
            </a:r>
            <a:r>
              <a:rPr lang="it-IT" sz="9600" b="1" dirty="0"/>
              <a:t>- </a:t>
            </a:r>
            <a:r>
              <a:rPr lang="it-IT" sz="8000" b="1" dirty="0">
                <a:solidFill>
                  <a:srgbClr val="FF0000"/>
                </a:solidFill>
              </a:rPr>
              <a:t>RMR</a:t>
            </a:r>
            <a:r>
              <a:rPr lang="it-IT" sz="8000" b="1" dirty="0"/>
              <a:t>     </a:t>
            </a:r>
            <a:r>
              <a:rPr lang="it-IT" sz="5400" b="1" dirty="0"/>
              <a:t>                       </a:t>
            </a:r>
            <a:endParaRPr lang="it-IT" sz="5400" dirty="0"/>
          </a:p>
          <a:p>
            <a:r>
              <a:rPr lang="it-IT" sz="7200" b="1" dirty="0"/>
              <a:t> </a:t>
            </a:r>
            <a:endParaRPr lang="it-IT" sz="7200" dirty="0"/>
          </a:p>
          <a:p>
            <a:pPr algn="just"/>
            <a:r>
              <a:rPr lang="it-IT" sz="8000" dirty="0"/>
              <a:t>Se l’assistito presenta solo la copia originale della ricetta</a:t>
            </a:r>
            <a:r>
              <a:rPr lang="it-IT" sz="8000" b="1" dirty="0"/>
              <a:t>, il </a:t>
            </a:r>
            <a:r>
              <a:rPr lang="it-IT" sz="8000" dirty="0"/>
              <a:t>farmacista può procedere alla spedizione unicamente in </a:t>
            </a:r>
            <a:r>
              <a:rPr lang="it-IT" sz="8000" b="1" dirty="0"/>
              <a:t>regime privatistico, </a:t>
            </a:r>
            <a:r>
              <a:rPr lang="it-IT" sz="8000" dirty="0"/>
              <a:t>ed il medicinale sarà interamente a carico del cittadino ; </a:t>
            </a:r>
          </a:p>
          <a:p>
            <a:pPr algn="just"/>
            <a:r>
              <a:rPr lang="it-IT" sz="8000" dirty="0"/>
              <a:t> </a:t>
            </a:r>
          </a:p>
          <a:p>
            <a:pPr algn="just"/>
            <a:r>
              <a:rPr lang="it-IT" sz="8000" dirty="0"/>
              <a:t>Se l’assistito presenta la </a:t>
            </a:r>
            <a:r>
              <a:rPr lang="it-IT" sz="8000" b="1" dirty="0"/>
              <a:t>sola copia per il SSN </a:t>
            </a:r>
            <a:r>
              <a:rPr lang="it-IT" sz="8000" dirty="0"/>
              <a:t>senza che sia accompagnato dall’originale della ricetta, </a:t>
            </a:r>
            <a:r>
              <a:rPr lang="it-IT" sz="8000" b="1" dirty="0"/>
              <a:t>il farmacista NON può </a:t>
            </a:r>
            <a:r>
              <a:rPr lang="it-IT" sz="8000" dirty="0"/>
              <a:t>consegnare alcun medicinale, nemmeno in regime privatistico.</a:t>
            </a:r>
            <a:endParaRPr lang="it-IT" sz="7200" b="1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8562353B-0483-443B-0619-9251CD094D5B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02624" cy="864095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700808"/>
            <a:ext cx="7272808" cy="3744416"/>
          </a:xfrm>
        </p:spPr>
        <p:txBody>
          <a:bodyPr>
            <a:normAutofit fontScale="25000" lnSpcReduction="20000"/>
          </a:bodyPr>
          <a:lstStyle/>
          <a:p>
            <a:r>
              <a:rPr lang="it-IT" sz="9600" b="1" dirty="0">
                <a:solidFill>
                  <a:srgbClr val="FF0000"/>
                </a:solidFill>
              </a:rPr>
              <a:t>Sezione A</a:t>
            </a:r>
            <a:r>
              <a:rPr lang="it-IT" sz="9600" b="1" dirty="0"/>
              <a:t> – </a:t>
            </a:r>
            <a:r>
              <a:rPr lang="it-IT" sz="8000" b="1" u="sng" dirty="0">
                <a:solidFill>
                  <a:srgbClr val="FF0000"/>
                </a:solidFill>
              </a:rPr>
              <a:t>RMR</a:t>
            </a:r>
          </a:p>
          <a:p>
            <a:endParaRPr lang="it-IT" sz="8000" b="1" u="sng" dirty="0">
              <a:solidFill>
                <a:srgbClr val="FF0000"/>
              </a:solidFill>
            </a:endParaRPr>
          </a:p>
          <a:p>
            <a:r>
              <a:rPr lang="it-IT" sz="8000" b="1" dirty="0"/>
              <a:t>FORMALISMI</a:t>
            </a:r>
          </a:p>
          <a:p>
            <a:endParaRPr lang="it-IT" sz="8000" dirty="0"/>
          </a:p>
          <a:p>
            <a:r>
              <a:rPr lang="it-IT" sz="8000" b="1" dirty="0"/>
              <a:t>- CF dell’assistito</a:t>
            </a:r>
          </a:p>
          <a:p>
            <a:pPr>
              <a:buFontTx/>
              <a:buChar char="-"/>
            </a:pPr>
            <a:r>
              <a:rPr lang="it-IT" sz="8000" b="1" dirty="0"/>
              <a:t>- Cognome e nome dell’assistito </a:t>
            </a:r>
            <a:r>
              <a:rPr lang="it-IT" sz="8000" dirty="0"/>
              <a:t>( indirizzo non più obbligatorio)</a:t>
            </a:r>
          </a:p>
          <a:p>
            <a:r>
              <a:rPr lang="it-IT" sz="8000" b="1" dirty="0"/>
              <a:t>- Posologia (Quantità, Modi e Tempi di somministrazione, NO AL BISOGNO)</a:t>
            </a:r>
          </a:p>
          <a:p>
            <a:pPr lvl="0"/>
            <a:r>
              <a:rPr lang="it-IT" sz="8000" b="1" dirty="0"/>
              <a:t>- Prescrizione per coprire al massimo il fabbisogno di 30 GIORNI DI TERAPIA                         </a:t>
            </a:r>
          </a:p>
          <a:p>
            <a:pPr algn="l">
              <a:buFontTx/>
              <a:buChar char="-"/>
            </a:pPr>
            <a:r>
              <a:rPr lang="it-IT" sz="8000" b="1" dirty="0"/>
              <a:t>- La data </a:t>
            </a:r>
            <a:r>
              <a:rPr lang="it-IT" sz="8000" dirty="0"/>
              <a:t>(la ricetta è valida 30 giorni escluso quello di   emissione)</a:t>
            </a:r>
          </a:p>
          <a:p>
            <a:pPr algn="l">
              <a:buFontTx/>
              <a:buChar char="-"/>
            </a:pPr>
            <a:r>
              <a:rPr lang="it-IT" sz="8000" b="1" dirty="0"/>
              <a:t>- Prescrizione di un solo farmaco o di un solo dosaggio</a:t>
            </a:r>
            <a:endParaRPr lang="it-IT" sz="7200" b="1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E6912E9D-2286-1529-D7CF-49B1F914AB46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02624" cy="864095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772816"/>
            <a:ext cx="7200800" cy="3744417"/>
          </a:xfrm>
        </p:spPr>
        <p:txBody>
          <a:bodyPr>
            <a:normAutofit fontScale="25000" lnSpcReduction="20000"/>
          </a:bodyPr>
          <a:lstStyle/>
          <a:p>
            <a:r>
              <a:rPr lang="it-IT" sz="9600" b="1" dirty="0">
                <a:solidFill>
                  <a:srgbClr val="FF0000"/>
                </a:solidFill>
              </a:rPr>
              <a:t>SEZIONE A- </a:t>
            </a:r>
            <a:r>
              <a:rPr lang="it-IT" sz="9600" b="1" u="sng" dirty="0">
                <a:solidFill>
                  <a:srgbClr val="FF0000"/>
                </a:solidFill>
              </a:rPr>
              <a:t>RMR</a:t>
            </a:r>
          </a:p>
          <a:p>
            <a:endParaRPr lang="it-IT" sz="8000" dirty="0"/>
          </a:p>
          <a:p>
            <a:r>
              <a:rPr lang="it-IT" sz="8000" b="1" dirty="0"/>
              <a:t>FORMALISMI</a:t>
            </a:r>
          </a:p>
          <a:p>
            <a:pPr lvl="0" algn="just"/>
            <a:r>
              <a:rPr lang="it-IT" sz="8000" b="1" dirty="0"/>
              <a:t>-</a:t>
            </a:r>
            <a:r>
              <a:rPr lang="it-IT" sz="9600" b="1" dirty="0"/>
              <a:t>Timbro indicante l'indirizzo e il numero telefonico      professionale del medico da cui la ricetta è rilasciata (</a:t>
            </a:r>
            <a:r>
              <a:rPr lang="it-IT" sz="9600" dirty="0"/>
              <a:t>possibilità di contattare il </a:t>
            </a:r>
            <a:r>
              <a:rPr lang="it-IT" sz="9600" dirty="0" err="1"/>
              <a:t>prescrittore</a:t>
            </a:r>
            <a:r>
              <a:rPr lang="it-IT" sz="9600" dirty="0"/>
              <a:t>) </a:t>
            </a:r>
          </a:p>
          <a:p>
            <a:pPr lvl="0" algn="just"/>
            <a:endParaRPr lang="it-IT" sz="9600" b="1" dirty="0"/>
          </a:p>
          <a:p>
            <a:pPr lvl="0" algn="just">
              <a:buFontTx/>
              <a:buChar char="-"/>
            </a:pPr>
            <a:r>
              <a:rPr lang="it-IT" sz="9600" b="1" dirty="0"/>
              <a:t>Il timbro IN ORIGINALE su tutte le copie</a:t>
            </a:r>
          </a:p>
          <a:p>
            <a:pPr lvl="0" algn="just">
              <a:buFontTx/>
              <a:buChar char="-"/>
            </a:pPr>
            <a:endParaRPr lang="it-IT" sz="9600" b="1" dirty="0"/>
          </a:p>
          <a:p>
            <a:pPr lvl="0" algn="just"/>
            <a:r>
              <a:rPr lang="it-IT" sz="9600" b="1" dirty="0"/>
              <a:t>- La firma per esteso </a:t>
            </a:r>
            <a:r>
              <a:rPr lang="it-IT" sz="9600" dirty="0"/>
              <a:t>(in originale sulla prima copia e </a:t>
            </a:r>
            <a:r>
              <a:rPr lang="it-IT" sz="9600" b="1" dirty="0"/>
              <a:t>in copia  </a:t>
            </a:r>
            <a:r>
              <a:rPr lang="it-IT" sz="9600" dirty="0"/>
              <a:t>sulle altre) del </a:t>
            </a:r>
            <a:r>
              <a:rPr lang="it-IT" sz="9600" dirty="0" err="1"/>
              <a:t>prescrittore</a:t>
            </a:r>
            <a:r>
              <a:rPr lang="it-IT" sz="9600" dirty="0"/>
              <a:t>;</a:t>
            </a:r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55B03311-4915-E801-EB8F-3174C3B2E5EE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92697"/>
            <a:ext cx="7702624" cy="864095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4" name="Rettangolo 3"/>
          <p:cNvSpPr/>
          <p:nvPr/>
        </p:nvSpPr>
        <p:spPr>
          <a:xfrm>
            <a:off x="827584" y="1843077"/>
            <a:ext cx="72728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u="sng" dirty="0">
                <a:solidFill>
                  <a:srgbClr val="FF0000"/>
                </a:solidFill>
              </a:rPr>
              <a:t>SEZIONE A - RMR</a:t>
            </a:r>
            <a:endParaRPr lang="it-IT" sz="2400" dirty="0">
              <a:solidFill>
                <a:srgbClr val="FF0000"/>
              </a:solidFill>
            </a:endParaRPr>
          </a:p>
          <a:p>
            <a:r>
              <a:rPr lang="it-IT" sz="2400" dirty="0"/>
              <a:t>                           </a:t>
            </a:r>
            <a:endParaRPr lang="it-IT" sz="2400" b="1" u="sng" dirty="0"/>
          </a:p>
          <a:p>
            <a:r>
              <a:rPr lang="it-IT" sz="2400" dirty="0"/>
              <a:t>E’ prevista </a:t>
            </a:r>
            <a:r>
              <a:rPr lang="it-IT" sz="2400" b="1" dirty="0"/>
              <a:t>esclusivamente</a:t>
            </a:r>
            <a:r>
              <a:rPr lang="it-IT" sz="2400" dirty="0"/>
              <a:t> la prescrizione con </a:t>
            </a:r>
            <a:r>
              <a:rPr lang="it-IT" sz="2400" b="1" dirty="0"/>
              <a:t>Ricetta Ministeriale a Ricalco (RMR) </a:t>
            </a:r>
            <a:r>
              <a:rPr lang="it-IT" sz="2400" dirty="0"/>
              <a:t>nel caso di </a:t>
            </a:r>
            <a:r>
              <a:rPr lang="it-IT" sz="2400" u="sng" dirty="0"/>
              <a:t>approvvigionamento del medico</a:t>
            </a:r>
            <a:r>
              <a:rPr lang="it-IT" sz="2400" dirty="0"/>
              <a:t>.</a:t>
            </a:r>
          </a:p>
          <a:p>
            <a:r>
              <a:rPr lang="it-IT" sz="2400" dirty="0"/>
              <a:t>In questo caso il Medico chirurgo o Medico veterinario  scrive la dicitura “</a:t>
            </a:r>
            <a:r>
              <a:rPr lang="it-IT" sz="2400" dirty="0" err="1"/>
              <a:t>autoprescrizione</a:t>
            </a:r>
            <a:r>
              <a:rPr lang="it-IT" sz="2400" dirty="0"/>
              <a:t>” e  i farmaci sono sempre a suo carico (mai del SSN). </a:t>
            </a:r>
            <a:endParaRPr lang="it-IT" sz="2400" i="1" dirty="0"/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DD30A43F-D5E6-2770-386B-6D5FE1D3AD87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02624" cy="936103"/>
          </a:xfrm>
        </p:spPr>
        <p:txBody>
          <a:bodyPr>
            <a:normAutofit/>
          </a:bodyPr>
          <a:lstStyle/>
          <a:p>
            <a:r>
              <a:rPr lang="it-IT" sz="2700" b="1" dirty="0"/>
              <a:t> </a:t>
            </a:r>
            <a:r>
              <a:rPr lang="it-IT" sz="2400" b="1" dirty="0"/>
              <a:t>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772816"/>
            <a:ext cx="7272808" cy="3960440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it-IT" sz="9600" b="1" dirty="0">
                <a:solidFill>
                  <a:srgbClr val="FF0000"/>
                </a:solidFill>
              </a:rPr>
              <a:t>SEZIONE A - RMR </a:t>
            </a:r>
            <a:r>
              <a:rPr lang="it-IT" sz="9600" b="1" dirty="0"/>
              <a:t>ma anche </a:t>
            </a:r>
          </a:p>
          <a:p>
            <a:endParaRPr lang="it-IT" sz="5400" dirty="0"/>
          </a:p>
          <a:p>
            <a:pPr algn="ctr"/>
            <a:r>
              <a:rPr lang="it-IT" sz="6200" b="1" dirty="0"/>
              <a:t> </a:t>
            </a:r>
            <a:r>
              <a:rPr lang="it-IT" sz="9600" b="1" u="sng" dirty="0"/>
              <a:t>POSSIBILITA’ </a:t>
            </a:r>
            <a:r>
              <a:rPr lang="it-IT" sz="9600" b="1" u="sng" dirty="0" err="1"/>
              <a:t>DI</a:t>
            </a:r>
            <a:r>
              <a:rPr lang="it-IT" sz="9600" b="1" u="sng" dirty="0"/>
              <a:t> UTILIZZARE LA RICETTA SSN</a:t>
            </a:r>
          </a:p>
          <a:p>
            <a:endParaRPr lang="it-IT" sz="6200" dirty="0"/>
          </a:p>
          <a:p>
            <a:pPr algn="just"/>
            <a:r>
              <a:rPr lang="it-IT" sz="7200" b="1" dirty="0"/>
              <a:t>in alternativa alla RMR (Ricetta Ministeriale a Ricalco) </a:t>
            </a:r>
            <a:r>
              <a:rPr lang="it-IT" sz="8000" b="1" i="1" u="sng" dirty="0"/>
              <a:t>QUANDO prescritti per la terapia del dolore</a:t>
            </a:r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67CB7E77-5052-EFB5-9F97-7FED30F4E928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486600" cy="864096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700808"/>
            <a:ext cx="7200800" cy="388843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sz="2400" dirty="0">
                <a:solidFill>
                  <a:srgbClr val="FF0000"/>
                </a:solidFill>
              </a:rPr>
              <a:t>S</a:t>
            </a:r>
            <a:r>
              <a:rPr lang="it-IT" sz="2400" b="1" u="sng" dirty="0">
                <a:solidFill>
                  <a:srgbClr val="FF0000"/>
                </a:solidFill>
              </a:rPr>
              <a:t>EZIONE A - </a:t>
            </a:r>
            <a:r>
              <a:rPr lang="it-IT" sz="2400" b="1" u="sng" dirty="0"/>
              <a:t>terapia del dolor)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it-IT" sz="2000" b="1" dirty="0"/>
              <a:t>(es: morfina iniettabile, </a:t>
            </a:r>
            <a:r>
              <a:rPr lang="it-IT" sz="2000" b="1" dirty="0" err="1"/>
              <a:t>tramadolo</a:t>
            </a:r>
            <a:r>
              <a:rPr lang="it-IT" sz="2000" b="1" dirty="0"/>
              <a:t> </a:t>
            </a:r>
            <a:r>
              <a:rPr lang="it-IT" sz="2000" b="1" dirty="0" err="1"/>
              <a:t>iniett</a:t>
            </a:r>
            <a:r>
              <a:rPr lang="it-IT" sz="2000" b="1" dirty="0"/>
              <a:t>.)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endParaRPr lang="it-IT" sz="20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sz="2000" b="1" dirty="0"/>
              <a:t>- RMR- </a:t>
            </a:r>
            <a:r>
              <a:rPr lang="it-IT" sz="2000" i="1" dirty="0"/>
              <a:t>Ricetta Ministeriale a Ricalco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it-IT" sz="1000" i="1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it-IT" sz="2000" i="1" dirty="0"/>
              <a:t>OPPURE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it-IT" sz="2000" b="1" dirty="0"/>
              <a:t>- SSN </a:t>
            </a:r>
            <a:r>
              <a:rPr lang="it-IT" sz="2000" i="1" dirty="0"/>
              <a:t>Ricetta “rossa” cartacea oppure  RICETTA </a:t>
            </a:r>
            <a:r>
              <a:rPr lang="it-IT" sz="2000" i="1" dirty="0">
                <a:solidFill>
                  <a:srgbClr val="FF0000"/>
                </a:solidFill>
              </a:rPr>
              <a:t>DEMA (METADONE NO DEMA)</a:t>
            </a:r>
            <a:endParaRPr lang="it-IT" sz="2000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2FB00DC2-1E0F-D426-B54D-1BFD5324A2E4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02624" cy="936103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272808" cy="3433936"/>
          </a:xfrm>
        </p:spPr>
        <p:txBody>
          <a:bodyPr>
            <a:normAutofit/>
          </a:bodyPr>
          <a:lstStyle/>
          <a:p>
            <a:pPr algn="l"/>
            <a:r>
              <a:rPr lang="it-IT" sz="2400" b="1" dirty="0"/>
              <a:t>COSA SONO GLI STUPEFACENTI ?</a:t>
            </a:r>
          </a:p>
          <a:p>
            <a:pPr algn="just"/>
            <a:r>
              <a:rPr lang="it-IT" sz="2400" b="1" dirty="0"/>
              <a:t>SONO SOSTANZE FARMACOLOGICAMENTE ATTIVE CAPACI  DI  ALTERARE L’ATTIVITA’ MENTALE E DI INDURRE, IN DIVERSO GRADO, FENOMENI DI TOLLERANZA E DIPENDENZA.</a:t>
            </a:r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71BF5A33-A417-7553-3E23-57592C314D55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02624" cy="864096"/>
          </a:xfrm>
        </p:spPr>
        <p:txBody>
          <a:bodyPr>
            <a:no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844824"/>
            <a:ext cx="7344816" cy="3744416"/>
          </a:xfrm>
        </p:spPr>
        <p:txBody>
          <a:bodyPr>
            <a:normAutofit fontScale="25000" lnSpcReduction="20000"/>
          </a:bodyPr>
          <a:lstStyle/>
          <a:p>
            <a:r>
              <a:rPr lang="it-IT" sz="8000" b="1" u="sng" dirty="0">
                <a:solidFill>
                  <a:srgbClr val="FF0000"/>
                </a:solidFill>
              </a:rPr>
              <a:t>SEZIONE A  - </a:t>
            </a:r>
            <a:r>
              <a:rPr lang="it-IT" sz="8000" b="1" u="sng" dirty="0"/>
              <a:t>(terapia del dolore)</a:t>
            </a:r>
          </a:p>
          <a:p>
            <a:endParaRPr lang="it-IT" sz="6400" b="1" dirty="0"/>
          </a:p>
          <a:p>
            <a:r>
              <a:rPr lang="it-IT" sz="6600" b="1" dirty="0"/>
              <a:t>FORMALISMI</a:t>
            </a:r>
          </a:p>
          <a:p>
            <a:endParaRPr lang="it-IT" sz="7200" dirty="0"/>
          </a:p>
          <a:p>
            <a:r>
              <a:rPr lang="it-IT" sz="7200" b="1" dirty="0"/>
              <a:t>- CF dell’assistito</a:t>
            </a:r>
          </a:p>
          <a:p>
            <a:pPr>
              <a:buFontTx/>
              <a:buChar char="-"/>
            </a:pPr>
            <a:r>
              <a:rPr lang="it-IT" sz="7200" b="1" dirty="0"/>
              <a:t>- Cognome e nome dell’assistito </a:t>
            </a:r>
            <a:r>
              <a:rPr lang="it-IT" sz="7200" dirty="0"/>
              <a:t>( indirizzo non più obbligatorio)</a:t>
            </a:r>
          </a:p>
          <a:p>
            <a:pPr>
              <a:buFontTx/>
              <a:buChar char="-"/>
            </a:pPr>
            <a:r>
              <a:rPr lang="it-IT" sz="7200" b="1" dirty="0"/>
              <a:t>-Posologia (Quantità, Modi e Tempi di somministrazione, NO AL BISOGNO)</a:t>
            </a:r>
          </a:p>
          <a:p>
            <a:pPr>
              <a:buFontTx/>
              <a:buChar char="-"/>
            </a:pPr>
            <a:r>
              <a:rPr lang="it-IT" sz="7200" b="1" dirty="0"/>
              <a:t>-Prescrizione per coprire al massimo il fabbisogno di 30 GIORNI </a:t>
            </a:r>
            <a:r>
              <a:rPr lang="it-IT" sz="7200" b="1" dirty="0" err="1"/>
              <a:t>DI</a:t>
            </a:r>
            <a:r>
              <a:rPr lang="it-IT" sz="7200" b="1" dirty="0"/>
              <a:t>   TERAPIA                         </a:t>
            </a:r>
          </a:p>
          <a:p>
            <a:pPr>
              <a:buFontTx/>
              <a:buChar char="-"/>
            </a:pPr>
            <a:r>
              <a:rPr lang="it-IT" sz="7200" b="1" dirty="0"/>
              <a:t>-La data </a:t>
            </a:r>
            <a:r>
              <a:rPr lang="it-IT" sz="7200" dirty="0"/>
              <a:t>(la ricetta è valida 30 giorni escluso quello di</a:t>
            </a:r>
            <a:r>
              <a:rPr lang="it-IT" sz="7200" b="1" dirty="0"/>
              <a:t> </a:t>
            </a:r>
            <a:r>
              <a:rPr lang="it-IT" sz="7200" dirty="0"/>
              <a:t>emissione)</a:t>
            </a:r>
          </a:p>
          <a:p>
            <a:pPr lvl="0" algn="just"/>
            <a:r>
              <a:rPr lang="it-IT" sz="7200" b="1" dirty="0"/>
              <a:t>- </a:t>
            </a:r>
            <a:r>
              <a:rPr lang="it-IT" sz="9600" b="1" dirty="0"/>
              <a:t>Possibile prescrizione di due farmaci diversi o dosaggi diversi</a:t>
            </a:r>
            <a:endParaRPr lang="it-IT" sz="9600" dirty="0"/>
          </a:p>
          <a:p>
            <a:pPr lvl="0" algn="just"/>
            <a:r>
              <a:rPr lang="it-IT" sz="7200" b="1" dirty="0">
                <a:solidFill>
                  <a:srgbClr val="FF0000"/>
                </a:solidFill>
              </a:rPr>
              <a:t>TDL </a:t>
            </a:r>
            <a:r>
              <a:rPr lang="it-IT" sz="7200" b="1" dirty="0">
                <a:solidFill>
                  <a:schemeClr val="tx1"/>
                </a:solidFill>
              </a:rPr>
              <a:t>(</a:t>
            </a:r>
            <a:r>
              <a:rPr lang="it-IT" sz="7200" b="1" dirty="0"/>
              <a:t>obbligatoria sia su ricetta SSN che cartacea che DEMA</a:t>
            </a:r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D7DDDDCF-9180-AB72-2BB9-6DDBB3ABDC4A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02624" cy="864096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272808" cy="4464496"/>
          </a:xfrm>
        </p:spPr>
        <p:txBody>
          <a:bodyPr>
            <a:normAutofit/>
          </a:bodyPr>
          <a:lstStyle/>
          <a:p>
            <a:r>
              <a:rPr lang="it-IT" sz="2200" b="1" dirty="0">
                <a:solidFill>
                  <a:srgbClr val="FF0000"/>
                </a:solidFill>
              </a:rPr>
              <a:t>Tabella dei medicinali </a:t>
            </a:r>
            <a:r>
              <a:rPr lang="it-IT" sz="2200" b="1" dirty="0" err="1">
                <a:solidFill>
                  <a:srgbClr val="FF0000"/>
                </a:solidFill>
              </a:rPr>
              <a:t>sez.A</a:t>
            </a:r>
            <a:br>
              <a:rPr lang="it-IT" sz="2200" dirty="0"/>
            </a:br>
            <a:r>
              <a:rPr lang="it-IT" sz="2200" b="1" dirty="0"/>
              <a:t>SPEDIZIONE IN FARMACIA</a:t>
            </a:r>
          </a:p>
          <a:p>
            <a:pPr lvl="0" algn="just"/>
            <a:r>
              <a:rPr lang="it-IT" sz="2000" b="1" dirty="0"/>
              <a:t>- annotare nome, il cognome e gli estremi di un documento di riconoscimento dell’acquirente, che deve essere maggiorenne, nello spazio riservato sul fronte della RMR o sul retro nello spazio “annotazioni del farmacista” sulla ricetta SSN (L.38/10) o sul promemoria della ricetta DEMA</a:t>
            </a:r>
          </a:p>
          <a:p>
            <a:pPr lvl="0" algn="just">
              <a:buFontTx/>
              <a:buChar char="-"/>
            </a:pPr>
            <a:endParaRPr lang="it-IT" sz="2000" dirty="0"/>
          </a:p>
          <a:p>
            <a:pPr algn="just"/>
            <a:r>
              <a:rPr lang="it-IT" sz="2000" b="1" dirty="0"/>
              <a:t>- QUALSIASI documento di riconoscimento (es. libretto iscrizione ordine professionale, patente di guida, patente nautica, porto d’armi, il libretto di pensione PURCHE’ MUNITI DI FOTO E TIMBRO) è idoneo per l’acquisto di medicinali stupefacenti.</a:t>
            </a:r>
            <a:endParaRPr lang="it-IT" sz="2000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35B9C96A-A7E1-A7D7-B382-38153A8D1D3F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632848" cy="864096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2060848"/>
            <a:ext cx="7200800" cy="3240360"/>
          </a:xfrm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rgbClr val="FF0000"/>
                </a:solidFill>
              </a:rPr>
              <a:t>Sezione A</a:t>
            </a:r>
            <a:br>
              <a:rPr lang="it-IT" sz="2400" dirty="0"/>
            </a:br>
            <a:r>
              <a:rPr lang="it-IT" sz="2400" b="1" dirty="0"/>
              <a:t> SPEDIZIONE IN FARMACIA</a:t>
            </a:r>
            <a:endParaRPr lang="it-IT" sz="2400" dirty="0"/>
          </a:p>
          <a:p>
            <a:pPr lvl="0" algn="just"/>
            <a:r>
              <a:rPr lang="it-IT" sz="2400" b="1" dirty="0"/>
              <a:t>Per i farmaci rimborsati dal SSN: applicare le fustelle sulla copia cartacea o sul promemoria della DEMA da inviare all’APSS </a:t>
            </a:r>
            <a:r>
              <a:rPr lang="it-IT" sz="2400" dirty="0"/>
              <a:t>(se l’apposito spazio della ricetta non è sufficiente, il farmacista può applicarli anche sul retro della ricetta ,oppure su di un foglio allegato alla stessa) </a:t>
            </a:r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0ED27221-0D0C-4E86-063B-9460364B0FD5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632848" cy="864096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772816"/>
            <a:ext cx="7272808" cy="410445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it-IT" sz="2400" b="1" dirty="0">
                <a:solidFill>
                  <a:srgbClr val="FF0000"/>
                </a:solidFill>
              </a:rPr>
              <a:t>Sezione A </a:t>
            </a:r>
            <a:br>
              <a:rPr lang="it-IT" sz="2400" dirty="0"/>
            </a:br>
            <a:r>
              <a:rPr lang="it-IT" sz="2400" b="1" dirty="0"/>
              <a:t> SPEDIZIONE IN FARMACIA </a:t>
            </a:r>
            <a:br>
              <a:rPr lang="it-IT" sz="2400" dirty="0"/>
            </a:br>
            <a:endParaRPr lang="it-IT" sz="2400" b="1" u="sng" dirty="0"/>
          </a:p>
          <a:p>
            <a:pPr lvl="0" algn="l">
              <a:spcBef>
                <a:spcPts val="0"/>
              </a:spcBef>
            </a:pPr>
            <a:r>
              <a:rPr lang="it-IT" sz="2400" b="1" dirty="0"/>
              <a:t>Registrare l’uscita sul registro entrata/uscita stupefacenti entro 48 ore</a:t>
            </a:r>
          </a:p>
          <a:p>
            <a:pPr>
              <a:spcBef>
                <a:spcPts val="0"/>
              </a:spcBef>
            </a:pPr>
            <a:endParaRPr lang="it-IT" sz="2400" dirty="0"/>
          </a:p>
          <a:p>
            <a:pPr lvl="0" algn="just">
              <a:spcBef>
                <a:spcPts val="0"/>
              </a:spcBef>
            </a:pPr>
            <a:r>
              <a:rPr lang="it-IT" sz="2400" b="1" dirty="0"/>
              <a:t>Obbligo di conservazione delle ricette RMR o fotocopie della SSN o promemoria della DEMA  assieme al registro e per 2 anni dalla chiusura dello stesso (cioè dall’ultima registrazione)</a:t>
            </a:r>
            <a:endParaRPr lang="it-IT" sz="2400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338D7F18-A62A-45EA-9D9B-00D87D0F80AA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630616" cy="792088"/>
          </a:xfrm>
        </p:spPr>
        <p:txBody>
          <a:bodyPr>
            <a:no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272808" cy="367240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it-IT" sz="2400" b="1" dirty="0"/>
              <a:t>Tabella dei medicinali </a:t>
            </a:r>
            <a:r>
              <a:rPr lang="it-IT" sz="2400" b="1" dirty="0">
                <a:solidFill>
                  <a:srgbClr val="FF0000"/>
                </a:solidFill>
              </a:rPr>
              <a:t>sezione A in generale</a:t>
            </a:r>
            <a:br>
              <a:rPr lang="it-IT" sz="2400" dirty="0"/>
            </a:br>
            <a:endParaRPr lang="it-IT" sz="2400" dirty="0"/>
          </a:p>
          <a:p>
            <a:pPr>
              <a:spcBef>
                <a:spcPts val="0"/>
              </a:spcBef>
            </a:pPr>
            <a:r>
              <a:rPr lang="it-IT" sz="2200" b="1" dirty="0"/>
              <a:t> SPEDIZIONE IN FARMACIA</a:t>
            </a:r>
          </a:p>
          <a:p>
            <a:pPr lvl="0" algn="just">
              <a:spcBef>
                <a:spcPts val="0"/>
              </a:spcBef>
            </a:pPr>
            <a:endParaRPr lang="it-IT" sz="2200" b="1" dirty="0"/>
          </a:p>
          <a:p>
            <a:pPr lvl="0" algn="just">
              <a:spcBef>
                <a:spcPts val="0"/>
              </a:spcBef>
            </a:pPr>
            <a:r>
              <a:rPr lang="it-IT" sz="2200" b="1" dirty="0"/>
              <a:t>-Su </a:t>
            </a:r>
            <a:r>
              <a:rPr lang="it-IT" sz="2200" b="1" i="1" dirty="0"/>
              <a:t>richiesta del cliente</a:t>
            </a:r>
            <a:r>
              <a:rPr lang="it-IT" sz="2200" b="1" dirty="0"/>
              <a:t>, si possono consegnare un numero di confezioni INFERIORE a quello Prescritto;</a:t>
            </a:r>
          </a:p>
          <a:p>
            <a:pPr lvl="0" algn="just">
              <a:spcBef>
                <a:spcPts val="0"/>
              </a:spcBef>
            </a:pPr>
            <a:endParaRPr lang="it-IT" sz="2200" b="1" dirty="0"/>
          </a:p>
          <a:p>
            <a:pPr algn="just">
              <a:spcBef>
                <a:spcPts val="0"/>
              </a:spcBef>
            </a:pPr>
            <a:r>
              <a:rPr lang="it-IT" sz="2200" b="1" dirty="0"/>
              <a:t>Se il numero di confezioni prescritto supera i 30 gg. di terapia, sulla base della posologia, il farmacista ne consegna una  quantità inferiore, dandone comunicazione al medico </a:t>
            </a:r>
            <a:r>
              <a:rPr lang="it-IT" sz="2200" b="1" dirty="0" err="1"/>
              <a:t>prescrittore</a:t>
            </a:r>
            <a:r>
              <a:rPr lang="it-IT" sz="2200" b="1" dirty="0"/>
              <a:t> (L.38/10);</a:t>
            </a:r>
          </a:p>
          <a:p>
            <a:pPr lvl="0" algn="just">
              <a:spcBef>
                <a:spcPts val="0"/>
              </a:spcBef>
            </a:pPr>
            <a:endParaRPr lang="it-IT" sz="2200" b="1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5B503FA2-510B-DB1F-BF98-4E6B050B0441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630616" cy="936104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272808" cy="367240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it-IT" sz="2400" b="1" dirty="0">
                <a:solidFill>
                  <a:srgbClr val="FF0000"/>
                </a:solidFill>
              </a:rPr>
              <a:t>Sezione A</a:t>
            </a:r>
            <a:br>
              <a:rPr lang="it-IT" sz="2400" dirty="0"/>
            </a:br>
            <a:r>
              <a:rPr lang="it-IT" sz="2200" b="1" dirty="0"/>
              <a:t> </a:t>
            </a:r>
          </a:p>
          <a:p>
            <a:pPr>
              <a:spcBef>
                <a:spcPts val="0"/>
              </a:spcBef>
            </a:pPr>
            <a:r>
              <a:rPr lang="it-IT" sz="2200" b="1" dirty="0"/>
              <a:t>SPEDIZIONE IN FARMACIA </a:t>
            </a:r>
          </a:p>
          <a:p>
            <a:pPr>
              <a:spcBef>
                <a:spcPts val="0"/>
              </a:spcBef>
            </a:pPr>
            <a:r>
              <a:rPr lang="it-IT" sz="2200" dirty="0"/>
              <a:t> </a:t>
            </a:r>
            <a:endParaRPr lang="it-IT" sz="2200" b="1" u="sng" dirty="0"/>
          </a:p>
          <a:p>
            <a:pPr lvl="0" algn="just">
              <a:spcBef>
                <a:spcPts val="0"/>
              </a:spcBef>
            </a:pPr>
            <a:r>
              <a:rPr lang="it-IT" sz="2200" b="1" dirty="0"/>
              <a:t>Si possono consegnare invece un numero di confezioni tali da superare il fabbisogno dei 30 giorni di terapia, in relazione alla posologia, nel caso l’eccedenza sia dovuta al numero di unità </a:t>
            </a:r>
            <a:r>
              <a:rPr lang="it-IT" sz="2200" b="1" dirty="0" err="1"/>
              <a:t>posologiche</a:t>
            </a:r>
            <a:r>
              <a:rPr lang="it-IT" sz="2200" b="1" dirty="0"/>
              <a:t> contenute nella confezione</a:t>
            </a:r>
            <a:endParaRPr lang="it-IT" sz="2200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EAE84618-46F9-5107-2114-370EF0DD281F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92697"/>
            <a:ext cx="7702624" cy="864095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15616" y="1988840"/>
            <a:ext cx="6728792" cy="4536504"/>
          </a:xfrm>
        </p:spPr>
        <p:txBody>
          <a:bodyPr>
            <a:normAutofit/>
          </a:bodyPr>
          <a:lstStyle/>
          <a:p>
            <a:endParaRPr lang="it-IT" sz="2800" dirty="0"/>
          </a:p>
          <a:p>
            <a:endParaRPr lang="it-IT" sz="6000" dirty="0"/>
          </a:p>
          <a:p>
            <a:endParaRPr lang="it-IT" sz="6000" dirty="0"/>
          </a:p>
          <a:p>
            <a:endParaRPr lang="it-IT" sz="6000" dirty="0"/>
          </a:p>
          <a:p>
            <a:endParaRPr lang="it-IT" sz="7200" dirty="0"/>
          </a:p>
          <a:p>
            <a:endParaRPr lang="it-IT" sz="8000" b="1" u="sng" dirty="0"/>
          </a:p>
          <a:p>
            <a:endParaRPr lang="it-IT" sz="8000" dirty="0"/>
          </a:p>
          <a:p>
            <a:pPr algn="l"/>
            <a:endParaRPr lang="it-IT" sz="7200" dirty="0"/>
          </a:p>
          <a:p>
            <a:pPr algn="l"/>
            <a:endParaRPr lang="it-IT" sz="7200" dirty="0"/>
          </a:p>
          <a:p>
            <a:pPr algn="l"/>
            <a:endParaRPr lang="it-IT" sz="7200" dirty="0"/>
          </a:p>
        </p:txBody>
      </p:sp>
      <p:sp>
        <p:nvSpPr>
          <p:cNvPr id="4" name="Rettangolo 3"/>
          <p:cNvSpPr/>
          <p:nvPr/>
        </p:nvSpPr>
        <p:spPr>
          <a:xfrm>
            <a:off x="827584" y="1844824"/>
            <a:ext cx="71287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Tabella  medicinali </a:t>
            </a:r>
            <a:r>
              <a:rPr lang="it-IT" sz="2400" b="1" u="sng" dirty="0">
                <a:solidFill>
                  <a:srgbClr val="FF0000"/>
                </a:solidFill>
              </a:rPr>
              <a:t>SEZIONE B</a:t>
            </a:r>
            <a:endParaRPr lang="it-IT" sz="2400" dirty="0">
              <a:solidFill>
                <a:srgbClr val="FF0000"/>
              </a:solidFill>
            </a:endParaRPr>
          </a:p>
          <a:p>
            <a:r>
              <a:rPr lang="it-IT" sz="2400" dirty="0"/>
              <a:t>   </a:t>
            </a:r>
          </a:p>
          <a:p>
            <a:endParaRPr lang="it-IT" sz="2400" dirty="0"/>
          </a:p>
          <a:p>
            <a:pPr>
              <a:buFontTx/>
              <a:buChar char="-"/>
            </a:pPr>
            <a:r>
              <a:rPr lang="it-IT" sz="2400" dirty="0"/>
              <a:t> RNR o SSP rossa cartacea  </a:t>
            </a:r>
          </a:p>
          <a:p>
            <a:r>
              <a:rPr lang="it-IT" sz="2400" dirty="0"/>
              <a:t>			</a:t>
            </a:r>
          </a:p>
          <a:p>
            <a:pPr>
              <a:buFontTx/>
              <a:buChar char="-"/>
            </a:pPr>
            <a:r>
              <a:rPr lang="it-IT" sz="2400" dirty="0"/>
              <a:t> Movimenti documentati sul registro  Stupefacenti</a:t>
            </a:r>
          </a:p>
          <a:p>
            <a:r>
              <a:rPr lang="it-IT" sz="2400" dirty="0"/>
              <a:t>                        </a:t>
            </a:r>
            <a:endParaRPr lang="it-IT" sz="2400" b="1" u="sng" dirty="0"/>
          </a:p>
          <a:p>
            <a:r>
              <a:rPr lang="it-IT" sz="2400" dirty="0"/>
              <a:t>Al momento</a:t>
            </a:r>
            <a:r>
              <a:rPr lang="it-IT" sz="2400" b="1" dirty="0">
                <a:solidFill>
                  <a:srgbClr val="FF0000"/>
                </a:solidFill>
              </a:rPr>
              <a:t> pochissimi farmaci, </a:t>
            </a:r>
            <a:r>
              <a:rPr lang="it-IT" sz="2400" dirty="0"/>
              <a:t>ma le preparazioni magistrali  a base di cannabis</a:t>
            </a:r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5DFA94D5-BAE3-82A3-5CF4-C3B8FD6CE7CB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92697"/>
            <a:ext cx="7702624" cy="864095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4" name="Rettangolo 3"/>
          <p:cNvSpPr/>
          <p:nvPr/>
        </p:nvSpPr>
        <p:spPr>
          <a:xfrm>
            <a:off x="827584" y="1812880"/>
            <a:ext cx="71287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Tabella  medicinali </a:t>
            </a:r>
            <a:r>
              <a:rPr lang="it-IT" sz="2400" b="1" u="sng" dirty="0">
                <a:solidFill>
                  <a:srgbClr val="FF0000"/>
                </a:solidFill>
              </a:rPr>
              <a:t>SEZIONE C</a:t>
            </a:r>
            <a:endParaRPr lang="it-IT" sz="2400" dirty="0">
              <a:solidFill>
                <a:srgbClr val="FF0000"/>
              </a:solidFill>
            </a:endParaRPr>
          </a:p>
          <a:p>
            <a:r>
              <a:rPr lang="it-IT" sz="2400" dirty="0"/>
              <a:t>  </a:t>
            </a:r>
          </a:p>
          <a:p>
            <a:r>
              <a:rPr lang="it-IT" sz="2400" dirty="0"/>
              <a:t>(</a:t>
            </a:r>
            <a:r>
              <a:rPr lang="it-IT" sz="2400" dirty="0" err="1"/>
              <a:t>fenobarbital</a:t>
            </a:r>
            <a:r>
              <a:rPr lang="it-IT" sz="2400" dirty="0"/>
              <a:t>, ecc) </a:t>
            </a:r>
          </a:p>
          <a:p>
            <a:endParaRPr lang="it-IT" sz="2400" dirty="0"/>
          </a:p>
          <a:p>
            <a:pPr>
              <a:buFontTx/>
              <a:buChar char="-"/>
            </a:pPr>
            <a:r>
              <a:rPr lang="it-IT" sz="2400" dirty="0"/>
              <a:t> RNR</a:t>
            </a:r>
          </a:p>
          <a:p>
            <a:pPr>
              <a:buFontTx/>
              <a:buChar char="-"/>
            </a:pPr>
            <a:endParaRPr lang="it-IT" sz="2400" dirty="0"/>
          </a:p>
          <a:p>
            <a:pPr>
              <a:buFontTx/>
              <a:buChar char="-"/>
            </a:pPr>
            <a:r>
              <a:rPr lang="it-IT" sz="2400" dirty="0"/>
              <a:t> SSN - ricetta cartacea o </a:t>
            </a:r>
            <a:r>
              <a:rPr lang="it-IT" sz="2400" dirty="0" err="1"/>
              <a:t>Dema</a:t>
            </a:r>
            <a:endParaRPr lang="it-IT" sz="2400" dirty="0"/>
          </a:p>
          <a:p>
            <a:r>
              <a:rPr lang="it-IT" sz="2400" dirty="0"/>
              <a:t>		</a:t>
            </a:r>
          </a:p>
          <a:p>
            <a:pPr>
              <a:buFontTx/>
              <a:buChar char="-"/>
            </a:pPr>
            <a:r>
              <a:rPr lang="it-IT" sz="2400" dirty="0"/>
              <a:t> Movimenti documentati sul registro Stupefacenti                       </a:t>
            </a:r>
            <a:endParaRPr lang="it-IT" sz="2400" b="1" u="sng" dirty="0"/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5AEA2476-50E3-2CB2-2E12-8830B88E54F4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92697"/>
            <a:ext cx="7702624" cy="864095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15616" y="1988840"/>
            <a:ext cx="6728792" cy="4536504"/>
          </a:xfrm>
        </p:spPr>
        <p:txBody>
          <a:bodyPr>
            <a:normAutofit/>
          </a:bodyPr>
          <a:lstStyle/>
          <a:p>
            <a:endParaRPr lang="it-IT" sz="2800" dirty="0"/>
          </a:p>
          <a:p>
            <a:endParaRPr lang="it-IT" sz="6000" dirty="0"/>
          </a:p>
          <a:p>
            <a:endParaRPr lang="it-IT" sz="6000" dirty="0"/>
          </a:p>
          <a:p>
            <a:endParaRPr lang="it-IT" sz="6000" dirty="0"/>
          </a:p>
          <a:p>
            <a:endParaRPr lang="it-IT" sz="7200" dirty="0"/>
          </a:p>
          <a:p>
            <a:endParaRPr lang="it-IT" sz="8000" b="1" u="sng" dirty="0"/>
          </a:p>
          <a:p>
            <a:endParaRPr lang="it-IT" sz="8000" dirty="0"/>
          </a:p>
          <a:p>
            <a:pPr algn="l"/>
            <a:endParaRPr lang="it-IT" sz="7200" dirty="0"/>
          </a:p>
          <a:p>
            <a:pPr algn="l"/>
            <a:endParaRPr lang="it-IT" sz="7200" dirty="0"/>
          </a:p>
          <a:p>
            <a:pPr algn="l"/>
            <a:endParaRPr lang="it-IT" sz="7200" dirty="0"/>
          </a:p>
        </p:txBody>
      </p:sp>
      <p:sp>
        <p:nvSpPr>
          <p:cNvPr id="4" name="Rettangolo 3"/>
          <p:cNvSpPr/>
          <p:nvPr/>
        </p:nvSpPr>
        <p:spPr>
          <a:xfrm>
            <a:off x="827584" y="1812880"/>
            <a:ext cx="71287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Tabella  medicinali </a:t>
            </a:r>
            <a:r>
              <a:rPr lang="it-IT" sz="2400" b="1" u="sng" dirty="0">
                <a:solidFill>
                  <a:srgbClr val="FF0000"/>
                </a:solidFill>
              </a:rPr>
              <a:t>SEZIONE C</a:t>
            </a:r>
            <a:endParaRPr lang="it-IT" sz="2400" dirty="0">
              <a:solidFill>
                <a:srgbClr val="FF0000"/>
              </a:solidFill>
            </a:endParaRPr>
          </a:p>
          <a:p>
            <a:r>
              <a:rPr lang="it-IT" sz="2400" dirty="0"/>
              <a:t>  </a:t>
            </a:r>
          </a:p>
          <a:p>
            <a:r>
              <a:rPr lang="it-IT" sz="2400" dirty="0"/>
              <a:t>(</a:t>
            </a:r>
            <a:r>
              <a:rPr lang="it-IT" sz="2400"/>
              <a:t>Fenilbarbituri, </a:t>
            </a:r>
            <a:r>
              <a:rPr lang="it-IT" sz="2400" dirty="0"/>
              <a:t>ecc) </a:t>
            </a:r>
          </a:p>
          <a:p>
            <a:endParaRPr lang="it-IT" sz="2400" dirty="0"/>
          </a:p>
          <a:p>
            <a:pPr>
              <a:buFontTx/>
              <a:buChar char="-"/>
            </a:pPr>
            <a:r>
              <a:rPr lang="it-IT" sz="2400" dirty="0"/>
              <a:t> Validità ricetta 30 </a:t>
            </a:r>
            <a:r>
              <a:rPr lang="it-IT" sz="2400" dirty="0" err="1"/>
              <a:t>gg</a:t>
            </a:r>
            <a:endParaRPr lang="it-IT" sz="2400" dirty="0"/>
          </a:p>
          <a:p>
            <a:r>
              <a:rPr lang="it-IT" sz="2400" dirty="0"/>
              <a:t>			</a:t>
            </a:r>
          </a:p>
          <a:p>
            <a:pPr>
              <a:buFontTx/>
              <a:buChar char="-"/>
            </a:pPr>
            <a:r>
              <a:rPr lang="it-IT" sz="2400" dirty="0"/>
              <a:t> Non obbligo posologia</a:t>
            </a:r>
          </a:p>
          <a:p>
            <a:pPr>
              <a:buFontTx/>
              <a:buChar char="-"/>
            </a:pPr>
            <a:endParaRPr lang="it-IT" sz="2400" dirty="0"/>
          </a:p>
          <a:p>
            <a:pPr>
              <a:buFontTx/>
              <a:buChar char="-"/>
            </a:pPr>
            <a:r>
              <a:rPr lang="it-IT" sz="2400" dirty="0"/>
              <a:t> Per il  SSN il numero massimo di confezioni erogabili sono 3 con codice patologia                       </a:t>
            </a:r>
            <a:endParaRPr lang="it-IT" sz="2400" b="1" u="sng" dirty="0"/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02340875-D023-623A-9BCE-A005E33E8239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92697"/>
            <a:ext cx="7702624" cy="864095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15616" y="1988840"/>
            <a:ext cx="6728792" cy="4536504"/>
          </a:xfrm>
        </p:spPr>
        <p:txBody>
          <a:bodyPr>
            <a:normAutofit/>
          </a:bodyPr>
          <a:lstStyle/>
          <a:p>
            <a:endParaRPr lang="it-IT" sz="2800" dirty="0"/>
          </a:p>
          <a:p>
            <a:endParaRPr lang="it-IT" sz="6000" dirty="0"/>
          </a:p>
          <a:p>
            <a:endParaRPr lang="it-IT" sz="6000" dirty="0"/>
          </a:p>
          <a:p>
            <a:endParaRPr lang="it-IT" sz="6000" dirty="0"/>
          </a:p>
          <a:p>
            <a:endParaRPr lang="it-IT" sz="7200" dirty="0"/>
          </a:p>
          <a:p>
            <a:endParaRPr lang="it-IT" sz="8000" b="1" u="sng" dirty="0"/>
          </a:p>
          <a:p>
            <a:endParaRPr lang="it-IT" sz="8000" dirty="0"/>
          </a:p>
          <a:p>
            <a:pPr algn="l"/>
            <a:endParaRPr lang="it-IT" sz="7200" dirty="0"/>
          </a:p>
          <a:p>
            <a:pPr algn="l"/>
            <a:endParaRPr lang="it-IT" sz="7200" dirty="0"/>
          </a:p>
          <a:p>
            <a:pPr algn="l"/>
            <a:endParaRPr lang="it-IT" sz="7200" dirty="0"/>
          </a:p>
        </p:txBody>
      </p:sp>
      <p:sp>
        <p:nvSpPr>
          <p:cNvPr id="4" name="Rettangolo 3"/>
          <p:cNvSpPr/>
          <p:nvPr/>
        </p:nvSpPr>
        <p:spPr>
          <a:xfrm>
            <a:off x="827584" y="1975480"/>
            <a:ext cx="7272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Tabella  medicinali </a:t>
            </a:r>
            <a:r>
              <a:rPr lang="it-IT" sz="2400" b="1" u="sng" dirty="0">
                <a:solidFill>
                  <a:srgbClr val="FF0000"/>
                </a:solidFill>
              </a:rPr>
              <a:t>SEZIONE D</a:t>
            </a:r>
            <a:endParaRPr lang="it-IT" sz="2400" dirty="0">
              <a:solidFill>
                <a:srgbClr val="FF0000"/>
              </a:solidFill>
            </a:endParaRPr>
          </a:p>
          <a:p>
            <a:r>
              <a:rPr lang="it-IT" sz="2400" dirty="0"/>
              <a:t>   </a:t>
            </a:r>
          </a:p>
          <a:p>
            <a:endParaRPr lang="it-IT" sz="2400" dirty="0"/>
          </a:p>
          <a:p>
            <a:pPr>
              <a:buFontTx/>
              <a:buChar char="-"/>
            </a:pPr>
            <a:r>
              <a:rPr lang="it-IT" sz="2400" dirty="0"/>
              <a:t> RNR</a:t>
            </a:r>
          </a:p>
          <a:p>
            <a:r>
              <a:rPr lang="it-IT" sz="2400" dirty="0"/>
              <a:t>			</a:t>
            </a:r>
          </a:p>
          <a:p>
            <a:pPr algn="just">
              <a:buFontTx/>
              <a:buChar char="-"/>
            </a:pPr>
            <a:r>
              <a:rPr lang="it-IT" sz="2400" dirty="0"/>
              <a:t> i medicinali  della sezione D inclusi nell’Allegato III bis (***) – modalità prescrittive semplificate </a:t>
            </a:r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8082F1F1-FBC0-CBEF-0BEF-C6A10D1FCBD9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02624" cy="864095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2060848"/>
            <a:ext cx="7272808" cy="3073896"/>
          </a:xfrm>
        </p:spPr>
        <p:txBody>
          <a:bodyPr>
            <a:noAutofit/>
          </a:bodyPr>
          <a:lstStyle/>
          <a:p>
            <a:pPr algn="just"/>
            <a:r>
              <a:rPr lang="it-IT" sz="2800" b="1" dirty="0"/>
              <a:t>Decreto del Presidente della Repubblica del 9.10.1990, n. 309</a:t>
            </a:r>
            <a:r>
              <a:rPr lang="it-IT" sz="2800" dirty="0"/>
              <a:t>:</a:t>
            </a:r>
          </a:p>
          <a:p>
            <a:r>
              <a:rPr lang="it-IT" sz="2000" dirty="0"/>
              <a:t> </a:t>
            </a:r>
          </a:p>
          <a:p>
            <a:pPr algn="just"/>
            <a:r>
              <a:rPr lang="it-IT" sz="2000" b="1" dirty="0"/>
              <a:t>"TESTO UNICO DELLE LEGGI IN MATERIA DI </a:t>
            </a:r>
            <a:r>
              <a:rPr lang="it-IT" sz="2000" b="1" i="1" dirty="0"/>
              <a:t>DISCIPLINA DEGLI STUPEFACENTI E SOSTANZE PSICOTROPE</a:t>
            </a:r>
            <a:r>
              <a:rPr lang="it-IT" sz="2000" b="1" dirty="0"/>
              <a:t>, PREVENZIONE, CURA E RIABILITAZIONE DEI RELATIVI STATI DI TOSSICODIPENDENZA".</a:t>
            </a:r>
            <a:endParaRPr lang="it-IT" sz="2000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B24793C1-AF98-7087-FEF0-B2322A2545EF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92697"/>
            <a:ext cx="7702624" cy="864095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15616" y="1988840"/>
            <a:ext cx="6728792" cy="4536504"/>
          </a:xfrm>
        </p:spPr>
        <p:txBody>
          <a:bodyPr>
            <a:normAutofit/>
          </a:bodyPr>
          <a:lstStyle/>
          <a:p>
            <a:endParaRPr lang="it-IT" sz="2800" dirty="0"/>
          </a:p>
          <a:p>
            <a:endParaRPr lang="it-IT" sz="6000" dirty="0"/>
          </a:p>
          <a:p>
            <a:endParaRPr lang="it-IT" sz="6000" dirty="0"/>
          </a:p>
          <a:p>
            <a:endParaRPr lang="it-IT" sz="6000" dirty="0"/>
          </a:p>
          <a:p>
            <a:endParaRPr lang="it-IT" sz="7200" dirty="0"/>
          </a:p>
          <a:p>
            <a:endParaRPr lang="it-IT" sz="8000" b="1" u="sng" dirty="0"/>
          </a:p>
          <a:p>
            <a:endParaRPr lang="it-IT" sz="8000" dirty="0"/>
          </a:p>
          <a:p>
            <a:pPr algn="l"/>
            <a:endParaRPr lang="it-IT" sz="7200" dirty="0"/>
          </a:p>
          <a:p>
            <a:pPr algn="l"/>
            <a:endParaRPr lang="it-IT" sz="7200" dirty="0"/>
          </a:p>
          <a:p>
            <a:pPr algn="l"/>
            <a:endParaRPr lang="it-IT" sz="7200" dirty="0"/>
          </a:p>
        </p:txBody>
      </p:sp>
      <p:sp>
        <p:nvSpPr>
          <p:cNvPr id="4" name="Rettangolo 3"/>
          <p:cNvSpPr/>
          <p:nvPr/>
        </p:nvSpPr>
        <p:spPr>
          <a:xfrm>
            <a:off x="827584" y="1650280"/>
            <a:ext cx="712879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Tabella  medicinali </a:t>
            </a:r>
            <a:r>
              <a:rPr lang="it-IT" sz="2400" b="1" u="sng" dirty="0">
                <a:solidFill>
                  <a:srgbClr val="FF0000"/>
                </a:solidFill>
              </a:rPr>
              <a:t>SEZIONE D</a:t>
            </a:r>
            <a:endParaRPr lang="it-IT" sz="2400" dirty="0">
              <a:solidFill>
                <a:srgbClr val="FF0000"/>
              </a:solidFill>
            </a:endParaRPr>
          </a:p>
          <a:p>
            <a:r>
              <a:rPr lang="it-IT" sz="2400" dirty="0"/>
              <a:t>   </a:t>
            </a:r>
          </a:p>
          <a:p>
            <a:r>
              <a:rPr lang="it-IT" sz="2400" dirty="0"/>
              <a:t>RNR		</a:t>
            </a:r>
          </a:p>
          <a:p>
            <a:endParaRPr lang="it-IT" sz="2400" b="1" dirty="0"/>
          </a:p>
          <a:p>
            <a:r>
              <a:rPr lang="it-IT" sz="2400" b="1" dirty="0"/>
              <a:t>Se dispensati in regime  SSN:</a:t>
            </a:r>
          </a:p>
          <a:p>
            <a:endParaRPr lang="it-IT" sz="2400" b="1" dirty="0"/>
          </a:p>
          <a:p>
            <a:r>
              <a:rPr lang="it-IT" sz="2400" i="1" dirty="0"/>
              <a:t>- Normale ricetta “rossa”</a:t>
            </a:r>
          </a:p>
          <a:p>
            <a:endParaRPr lang="it-IT" sz="2400" i="1" dirty="0"/>
          </a:p>
          <a:p>
            <a:r>
              <a:rPr lang="it-IT" sz="2400" i="1" dirty="0"/>
              <a:t>OPPURE</a:t>
            </a:r>
          </a:p>
          <a:p>
            <a:endParaRPr lang="it-IT" sz="2400" i="1" dirty="0"/>
          </a:p>
          <a:p>
            <a:r>
              <a:rPr lang="it-IT" sz="2400" i="1" dirty="0"/>
              <a:t>-RICETTA </a:t>
            </a:r>
            <a:r>
              <a:rPr lang="it-IT" sz="2400" i="1" dirty="0">
                <a:solidFill>
                  <a:srgbClr val="FF0000"/>
                </a:solidFill>
              </a:rPr>
              <a:t>DEMA</a:t>
            </a:r>
            <a:endParaRPr lang="it-IT" sz="2400" dirty="0"/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37101140-119C-FD60-DC49-7467A53F7F64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92697"/>
            <a:ext cx="7702624" cy="864095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4" name="Rettangolo 3"/>
          <p:cNvSpPr/>
          <p:nvPr/>
        </p:nvSpPr>
        <p:spPr>
          <a:xfrm>
            <a:off x="827584" y="1751325"/>
            <a:ext cx="727280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/>
              <a:t>Tabella  medicinali </a:t>
            </a:r>
            <a:r>
              <a:rPr lang="it-IT" sz="2200" b="1" u="sng" dirty="0">
                <a:solidFill>
                  <a:srgbClr val="FF0000"/>
                </a:solidFill>
              </a:rPr>
              <a:t>SEZIONE D</a:t>
            </a:r>
            <a:endParaRPr lang="it-IT" sz="2200" dirty="0">
              <a:solidFill>
                <a:srgbClr val="FF0000"/>
              </a:solidFill>
            </a:endParaRPr>
          </a:p>
          <a:p>
            <a:r>
              <a:rPr lang="it-IT" sz="2200" dirty="0"/>
              <a:t>   </a:t>
            </a:r>
          </a:p>
          <a:p>
            <a:pPr lvl="0" algn="just">
              <a:buFontTx/>
              <a:buChar char="-"/>
            </a:pPr>
            <a:r>
              <a:rPr lang="it-IT" sz="2200" b="1" dirty="0"/>
              <a:t> Prescrizione per coprire massimo 30 GIORNI DI TERAPIA </a:t>
            </a:r>
          </a:p>
          <a:p>
            <a:pPr lvl="0" algn="just">
              <a:buFontTx/>
              <a:buChar char="-"/>
            </a:pPr>
            <a:r>
              <a:rPr lang="it-IT" sz="2200" b="1" dirty="0"/>
              <a:t> Posologia </a:t>
            </a:r>
            <a:r>
              <a:rPr lang="it-IT" sz="2200" dirty="0"/>
              <a:t>(permette di calcolare il n. di confezioni che si possono dispensare), in assenza di posologia massimo due confezioni</a:t>
            </a:r>
            <a:endParaRPr lang="it-IT" sz="2200" b="1" dirty="0"/>
          </a:p>
          <a:p>
            <a:pPr lvl="0" algn="just"/>
            <a:endParaRPr lang="it-IT" sz="2200" b="1" dirty="0"/>
          </a:p>
          <a:p>
            <a:pPr lvl="0" algn="just"/>
            <a:r>
              <a:rPr lang="it-IT" sz="2200" dirty="0"/>
              <a:t>-</a:t>
            </a:r>
            <a:r>
              <a:rPr lang="it-IT" sz="2200" b="1" dirty="0"/>
              <a:t> Possibile prescrizione di due farmaci diversi o dosaggi diversi</a:t>
            </a:r>
            <a:endParaRPr lang="it-IT" sz="2200" dirty="0"/>
          </a:p>
          <a:p>
            <a:pPr algn="just"/>
            <a:endParaRPr lang="it-IT" sz="2200" dirty="0"/>
          </a:p>
          <a:p>
            <a:pPr algn="just"/>
            <a:r>
              <a:rPr lang="it-IT" sz="2200" dirty="0"/>
              <a:t>- Apposizione </a:t>
            </a:r>
            <a:r>
              <a:rPr lang="it-IT" sz="2200" b="1" dirty="0">
                <a:solidFill>
                  <a:srgbClr val="FF0000"/>
                </a:solidFill>
              </a:rPr>
              <a:t>TDL</a:t>
            </a:r>
            <a:r>
              <a:rPr lang="it-IT" sz="2200" dirty="0"/>
              <a:t> se prescrizione di più di due confezioni</a:t>
            </a:r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E41B7AF7-5FF6-7A35-0FF0-93C7CF7E184A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92697"/>
            <a:ext cx="7702624" cy="864095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4" name="Rettangolo 3"/>
          <p:cNvSpPr/>
          <p:nvPr/>
        </p:nvSpPr>
        <p:spPr>
          <a:xfrm>
            <a:off x="827584" y="1812880"/>
            <a:ext cx="72728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Tabella  medicinali </a:t>
            </a:r>
            <a:r>
              <a:rPr lang="it-IT" sz="2400" b="1" u="sng" dirty="0">
                <a:solidFill>
                  <a:srgbClr val="FF0000"/>
                </a:solidFill>
              </a:rPr>
              <a:t>SEZIONE D</a:t>
            </a:r>
            <a:endParaRPr lang="it-IT" sz="2400" dirty="0">
              <a:solidFill>
                <a:srgbClr val="FF0000"/>
              </a:solidFill>
            </a:endParaRPr>
          </a:p>
          <a:p>
            <a:r>
              <a:rPr lang="it-IT" sz="2400" dirty="0"/>
              <a:t>   </a:t>
            </a:r>
          </a:p>
          <a:p>
            <a:pPr>
              <a:buFontTx/>
              <a:buChar char="-"/>
            </a:pPr>
            <a:r>
              <a:rPr lang="it-IT" sz="2400" dirty="0"/>
              <a:t> RNR se prescrizione  in regime privato</a:t>
            </a:r>
          </a:p>
          <a:p>
            <a:pPr>
              <a:buFontTx/>
              <a:buChar char="-"/>
            </a:pPr>
            <a:endParaRPr lang="it-IT" sz="2400" dirty="0"/>
          </a:p>
          <a:p>
            <a:pPr>
              <a:buFontTx/>
              <a:buChar char="-"/>
            </a:pPr>
            <a:r>
              <a:rPr lang="it-IT" sz="2400" dirty="0"/>
              <a:t> Annotare </a:t>
            </a:r>
            <a:r>
              <a:rPr lang="it-IT" sz="2400" b="1" dirty="0"/>
              <a:t> nome, il cognome e gli estremi di un documento di riconoscimento dell’acquirente</a:t>
            </a:r>
          </a:p>
          <a:p>
            <a:endParaRPr lang="it-IT" sz="2400" b="1" dirty="0"/>
          </a:p>
          <a:p>
            <a:pPr>
              <a:buFontTx/>
              <a:buChar char="-"/>
            </a:pPr>
            <a:r>
              <a:rPr lang="it-IT" sz="2400" b="1" dirty="0"/>
              <a:t> Conservare per due anni</a:t>
            </a:r>
            <a:endParaRPr lang="it-IT" sz="2400" dirty="0"/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B8ECA3B5-8514-8753-A4FC-6431C381A920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92697"/>
            <a:ext cx="7702624" cy="864095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15616" y="1988840"/>
            <a:ext cx="6728792" cy="4536504"/>
          </a:xfrm>
        </p:spPr>
        <p:txBody>
          <a:bodyPr>
            <a:normAutofit/>
          </a:bodyPr>
          <a:lstStyle/>
          <a:p>
            <a:endParaRPr lang="it-IT" sz="2800" dirty="0"/>
          </a:p>
          <a:p>
            <a:endParaRPr lang="it-IT" sz="6000" dirty="0"/>
          </a:p>
          <a:p>
            <a:endParaRPr lang="it-IT" sz="6000" dirty="0"/>
          </a:p>
          <a:p>
            <a:endParaRPr lang="it-IT" sz="6000" dirty="0"/>
          </a:p>
          <a:p>
            <a:endParaRPr lang="it-IT" sz="7200" dirty="0"/>
          </a:p>
          <a:p>
            <a:endParaRPr lang="it-IT" sz="8000" b="1" u="sng" dirty="0"/>
          </a:p>
          <a:p>
            <a:endParaRPr lang="it-IT" sz="8000" dirty="0"/>
          </a:p>
          <a:p>
            <a:pPr algn="l"/>
            <a:endParaRPr lang="it-IT" sz="7200" dirty="0"/>
          </a:p>
          <a:p>
            <a:pPr algn="l"/>
            <a:endParaRPr lang="it-IT" sz="7200" dirty="0"/>
          </a:p>
          <a:p>
            <a:pPr algn="l"/>
            <a:endParaRPr lang="it-IT" sz="7200" dirty="0"/>
          </a:p>
        </p:txBody>
      </p:sp>
      <p:sp>
        <p:nvSpPr>
          <p:cNvPr id="4" name="Rettangolo 3"/>
          <p:cNvSpPr/>
          <p:nvPr/>
        </p:nvSpPr>
        <p:spPr>
          <a:xfrm>
            <a:off x="827584" y="1740872"/>
            <a:ext cx="7272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Tabella  medicinali </a:t>
            </a:r>
            <a:r>
              <a:rPr lang="it-IT" sz="2400" b="1" u="sng" dirty="0">
                <a:solidFill>
                  <a:srgbClr val="FF0000"/>
                </a:solidFill>
              </a:rPr>
              <a:t>SEZIONE E</a:t>
            </a:r>
            <a:endParaRPr lang="it-IT" sz="2400" dirty="0">
              <a:solidFill>
                <a:srgbClr val="FF0000"/>
              </a:solidFill>
            </a:endParaRPr>
          </a:p>
          <a:p>
            <a:r>
              <a:rPr lang="it-IT" sz="2400" dirty="0"/>
              <a:t>   </a:t>
            </a:r>
          </a:p>
          <a:p>
            <a:r>
              <a:rPr lang="it-IT" sz="2400" dirty="0"/>
              <a:t>RR</a:t>
            </a:r>
          </a:p>
          <a:p>
            <a:endParaRPr lang="it-IT" sz="2400" dirty="0"/>
          </a:p>
          <a:p>
            <a:r>
              <a:rPr lang="it-IT" sz="2400" dirty="0"/>
              <a:t>Prescrizione di 1 confezione o in assenza di indicazione del numero di confezioni = ripetibilità 3 volte nel mese</a:t>
            </a:r>
          </a:p>
          <a:p>
            <a:r>
              <a:rPr lang="it-IT" sz="2400" dirty="0"/>
              <a:t>Se diversa indicazione quantitativa = Ricetta NON ripetibile	</a:t>
            </a:r>
          </a:p>
          <a:p>
            <a:r>
              <a:rPr lang="it-IT" sz="2400" dirty="0"/>
              <a:t>Ricetta esaurita = va restituita al cliente</a:t>
            </a:r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61C8826A-8BD0-6B82-EF8D-A7284A43A759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02624" cy="864095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916832"/>
            <a:ext cx="7200800" cy="3649960"/>
          </a:xfrm>
        </p:spPr>
        <p:txBody>
          <a:bodyPr>
            <a:noAutofit/>
          </a:bodyPr>
          <a:lstStyle/>
          <a:p>
            <a:pPr algn="just"/>
            <a:r>
              <a:rPr lang="it-IT" sz="2800" b="1" dirty="0"/>
              <a:t>Decreto del Presidente della Repubblica del 9.10.1990, n. 309</a:t>
            </a:r>
            <a:r>
              <a:rPr lang="it-IT" sz="2800" dirty="0"/>
              <a:t>:</a:t>
            </a:r>
          </a:p>
          <a:p>
            <a:r>
              <a:rPr lang="it-IT" sz="2000" dirty="0"/>
              <a:t> </a:t>
            </a:r>
          </a:p>
          <a:p>
            <a:pPr algn="just"/>
            <a:r>
              <a:rPr lang="it-IT" sz="2800" i="1" dirty="0"/>
              <a:t>È il testo di riferimento per </a:t>
            </a:r>
            <a:r>
              <a:rPr lang="it-IT" sz="2800" b="1" i="1" dirty="0"/>
              <a:t>ogni attività </a:t>
            </a:r>
            <a:r>
              <a:rPr lang="it-IT" sz="2800" i="1" dirty="0"/>
              <a:t>concernente l’uso di sostanze stupefacenti </a:t>
            </a:r>
          </a:p>
          <a:p>
            <a:pPr algn="just"/>
            <a:endParaRPr lang="it-IT" sz="2000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65B9E495-49DB-9D1A-C1CB-74954A3FCBC9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02624" cy="936103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2060848"/>
            <a:ext cx="7272808" cy="3456384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it-IT" sz="4400" b="1" dirty="0"/>
              <a:t>Decreto del Presidente della Repubblica del 9.10.1990, n. 309</a:t>
            </a:r>
            <a:r>
              <a:rPr lang="it-IT" sz="4400" dirty="0"/>
              <a:t>:</a:t>
            </a:r>
          </a:p>
          <a:p>
            <a:r>
              <a:rPr lang="it-IT" sz="3800" dirty="0"/>
              <a:t> </a:t>
            </a:r>
          </a:p>
          <a:p>
            <a:pPr algn="just"/>
            <a:r>
              <a:rPr lang="it-IT" sz="3800" dirty="0"/>
              <a:t>La legge (</a:t>
            </a:r>
            <a:r>
              <a:rPr lang="it-IT" sz="3800" b="1" dirty="0"/>
              <a:t>136 art. raccolti in 7 titoli) </a:t>
            </a:r>
            <a:r>
              <a:rPr lang="it-IT" sz="3800" dirty="0"/>
              <a:t>disciplina tutti gli stadi attraverso cui passano le sostanze considerate: </a:t>
            </a:r>
          </a:p>
          <a:p>
            <a:r>
              <a:rPr lang="it-IT" sz="3800" b="1" dirty="0"/>
              <a:t>- coltivazione delle piante che le contengono</a:t>
            </a:r>
            <a:r>
              <a:rPr lang="it-IT" sz="3800" dirty="0"/>
              <a:t>,</a:t>
            </a:r>
          </a:p>
          <a:p>
            <a:r>
              <a:rPr lang="it-IT" sz="3800" b="1" dirty="0"/>
              <a:t>- preparazione industriale per sintesi o semisintesi,  </a:t>
            </a:r>
          </a:p>
          <a:p>
            <a:r>
              <a:rPr lang="it-IT" sz="3800" b="1" dirty="0"/>
              <a:t>- dispensazione al pubblico attraverso le farmacie,</a:t>
            </a:r>
          </a:p>
          <a:p>
            <a:r>
              <a:rPr lang="it-IT" sz="3800" b="1" dirty="0"/>
              <a:t>- prevede inoltre la costituzione delle strutture per la riabilitazione dei tossicodipendenti</a:t>
            </a:r>
            <a:endParaRPr lang="it-IT" b="1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037A3ABB-D3EF-8BC4-973A-32AA43303819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7808" y="692696"/>
            <a:ext cx="7054552" cy="936103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99592" y="2132856"/>
            <a:ext cx="7344816" cy="331236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sz="3400" b="1" dirty="0"/>
              <a:t>Decreto del Presidente della Repubblica del 9.10.1990, n. 309:</a:t>
            </a:r>
          </a:p>
          <a:p>
            <a:pPr algn="just"/>
            <a:endParaRPr lang="it-IT" sz="3300" b="1" dirty="0"/>
          </a:p>
          <a:p>
            <a:r>
              <a:rPr lang="it-IT" b="1" dirty="0"/>
              <a:t>È stato più volte modificato nel corso degli anni</a:t>
            </a:r>
          </a:p>
          <a:p>
            <a:r>
              <a:rPr lang="it-IT" b="1" dirty="0"/>
              <a:t>Legge 12/2001,</a:t>
            </a:r>
          </a:p>
          <a:p>
            <a:r>
              <a:rPr lang="it-IT" b="1" dirty="0"/>
              <a:t>Legge 49/2006,</a:t>
            </a:r>
          </a:p>
          <a:p>
            <a:r>
              <a:rPr lang="it-IT" b="1" dirty="0"/>
              <a:t>Legge 38/2010,</a:t>
            </a:r>
          </a:p>
          <a:p>
            <a:r>
              <a:rPr lang="it-IT" b="1" dirty="0"/>
              <a:t>Legge 79/2014 </a:t>
            </a:r>
          </a:p>
          <a:p>
            <a:r>
              <a:rPr lang="it-IT" b="1" dirty="0"/>
              <a:t>con la finalità di agevolare l’impiego dei farmaci oppiacei nella TDL</a:t>
            </a:r>
            <a:endParaRPr lang="it-IT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1DB4747F-CC92-DDFD-6EF5-E5D17C873DD4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02624" cy="864095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99592" y="2132856"/>
            <a:ext cx="7200800" cy="3073896"/>
          </a:xfrm>
        </p:spPr>
        <p:txBody>
          <a:bodyPr>
            <a:normAutofit/>
          </a:bodyPr>
          <a:lstStyle/>
          <a:p>
            <a:pPr algn="just"/>
            <a:r>
              <a:rPr lang="it-IT" sz="2400" b="1" dirty="0"/>
              <a:t>Gli stupefacenti ad oggi sono classificati in cinque tabelle</a:t>
            </a:r>
            <a:r>
              <a:rPr lang="it-IT" sz="2400" dirty="0"/>
              <a:t>:</a:t>
            </a:r>
          </a:p>
          <a:p>
            <a:pPr lvl="0" algn="just"/>
            <a:r>
              <a:rPr lang="it-IT" sz="2400" b="1" dirty="0"/>
              <a:t>TABELLE I, II, III, </a:t>
            </a:r>
            <a:r>
              <a:rPr lang="it-IT" sz="2400" b="1" dirty="0" err="1"/>
              <a:t>IV</a:t>
            </a:r>
            <a:r>
              <a:rPr lang="it-IT" sz="2400" b="1" dirty="0"/>
              <a:t> e V (Tabella dei medicinali)</a:t>
            </a:r>
          </a:p>
          <a:p>
            <a:pPr lvl="0" algn="just"/>
            <a:r>
              <a:rPr lang="it-IT" sz="2400" b="1" dirty="0"/>
              <a:t>In esse sono elencate le sostanze stupefacenti e psicotrope poste sotto controllo nazionale e internazionale.</a:t>
            </a:r>
            <a:endParaRPr lang="it-IT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6897E2DF-1FA2-172C-EB21-74DB26C25FBA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02624" cy="936103"/>
          </a:xfrm>
        </p:spPr>
        <p:txBody>
          <a:bodyPr>
            <a:normAutofit/>
          </a:bodyPr>
          <a:lstStyle/>
          <a:p>
            <a:r>
              <a:rPr lang="it-IT" sz="2400" b="1" dirty="0"/>
              <a:t> STUPEFACENTI </a:t>
            </a:r>
            <a:r>
              <a:rPr lang="it-IT" sz="2400" dirty="0"/>
              <a:t>e </a:t>
            </a:r>
            <a:r>
              <a:rPr lang="it-IT" sz="2400" b="1" dirty="0"/>
              <a:t>SOSTANZE PSICOTROPE</a:t>
            </a:r>
            <a:br>
              <a:rPr lang="it-IT" sz="2400" b="1" dirty="0"/>
            </a:br>
            <a:r>
              <a:rPr lang="it-IT" sz="2400" b="1" dirty="0"/>
              <a:t> in farmacia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2420888"/>
            <a:ext cx="7272808" cy="3073896"/>
          </a:xfrm>
        </p:spPr>
        <p:txBody>
          <a:bodyPr>
            <a:normAutofit fontScale="55000" lnSpcReduction="20000"/>
          </a:bodyPr>
          <a:lstStyle/>
          <a:p>
            <a:r>
              <a:rPr lang="it-IT" sz="2400" dirty="0"/>
              <a:t> </a:t>
            </a:r>
          </a:p>
          <a:p>
            <a:pPr algn="just"/>
            <a:r>
              <a:rPr lang="it-IT" sz="5100" b="1" dirty="0"/>
              <a:t>La quinta tabella </a:t>
            </a:r>
            <a:r>
              <a:rPr lang="it-IT" sz="5100" dirty="0"/>
              <a:t>o </a:t>
            </a:r>
            <a:r>
              <a:rPr lang="it-IT" sz="5100" b="1" dirty="0"/>
              <a:t>“Tabella dei medicinali”</a:t>
            </a:r>
            <a:r>
              <a:rPr lang="it-IT" sz="5100" dirty="0"/>
              <a:t>:</a:t>
            </a:r>
          </a:p>
          <a:p>
            <a:pPr algn="just"/>
            <a:r>
              <a:rPr lang="it-IT" sz="5100" dirty="0"/>
              <a:t>è quella di interesse per il Farmacista</a:t>
            </a:r>
          </a:p>
          <a:p>
            <a:pPr algn="just"/>
            <a:endParaRPr lang="it-IT" sz="4000" dirty="0"/>
          </a:p>
          <a:p>
            <a:pPr algn="just"/>
            <a:r>
              <a:rPr lang="it-IT" sz="4000" dirty="0"/>
              <a:t>È suddivisa in </a:t>
            </a:r>
            <a:r>
              <a:rPr lang="it-IT" sz="4000" b="1" dirty="0"/>
              <a:t>cinque sezioni indicate con lettere maiuscole</a:t>
            </a:r>
          </a:p>
          <a:p>
            <a:pPr algn="just"/>
            <a:r>
              <a:rPr lang="it-IT" sz="4000" b="1" dirty="0"/>
              <a:t>(A- B-C-D -E), nelle quali sono distribuiti i medicinali</a:t>
            </a:r>
          </a:p>
          <a:p>
            <a:pPr algn="just"/>
            <a:r>
              <a:rPr lang="it-IT" sz="4000" dirty="0"/>
              <a:t>(in relazione al decrescere del loro potenziale di abuso) di corrente impiego terapeutico ad uso umano o veterinario</a:t>
            </a:r>
            <a:endParaRPr lang="it-IT" sz="4000" b="1" dirty="0"/>
          </a:p>
          <a:p>
            <a:endParaRPr lang="it-IT" sz="4000" b="1" dirty="0"/>
          </a:p>
          <a:p>
            <a:endParaRPr lang="it-IT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7B29789D-D42B-02FC-BED3-5813E4B7BB2A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6552728" cy="288032"/>
          </a:xfrm>
        </p:spPr>
        <p:txBody>
          <a:bodyPr>
            <a:normAutofit fontScale="90000"/>
          </a:bodyPr>
          <a:lstStyle/>
          <a:p>
            <a:r>
              <a:rPr lang="it-IT" sz="2400" b="1" dirty="0"/>
              <a:t> </a:t>
            </a:r>
            <a:r>
              <a:rPr lang="it-IT" sz="2700" b="1" dirty="0"/>
              <a:t>STUPEFACENTI </a:t>
            </a:r>
            <a:r>
              <a:rPr lang="it-IT" sz="2700" dirty="0"/>
              <a:t>e </a:t>
            </a:r>
            <a:r>
              <a:rPr lang="it-IT" sz="2700" b="1" dirty="0"/>
              <a:t>SOSTANZE PSICOTROPE</a:t>
            </a:r>
            <a:br>
              <a:rPr lang="it-IT" sz="2700" b="1" dirty="0"/>
            </a:br>
            <a:r>
              <a:rPr lang="it-IT" sz="2700" b="1" dirty="0"/>
              <a:t> in farmacia</a:t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272808" cy="288032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sz="7200" b="1" dirty="0"/>
              <a:t>TABELLA DEI MEDICINALI</a:t>
            </a:r>
            <a:r>
              <a:rPr lang="it-IT" sz="7200" dirty="0"/>
              <a:t>  -</a:t>
            </a:r>
            <a:r>
              <a:rPr lang="it-IT" sz="7200" b="1" dirty="0"/>
              <a:t>SEZIONI 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it-IT" sz="7200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it-IT" sz="9600" b="1" dirty="0"/>
              <a:t>A</a:t>
            </a:r>
            <a:r>
              <a:rPr lang="it-IT" sz="7200" dirty="0"/>
              <a:t> RMR o SSN nei casi previsti 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it-IT" sz="7200" dirty="0"/>
              <a:t>Documentazione dei movimenti  sul registro stupefacenti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it-IT" sz="7200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it-IT" sz="9600" b="1" dirty="0"/>
              <a:t>B</a:t>
            </a:r>
            <a:r>
              <a:rPr lang="it-IT" sz="7200" dirty="0"/>
              <a:t>  RNR (o SSN)			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sz="7200" dirty="0"/>
              <a:t>Documentazione dei movimenti  sul registro stupefacenti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it-IT" sz="7200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it-IT" sz="9600" b="1" dirty="0"/>
              <a:t>C </a:t>
            </a:r>
            <a:r>
              <a:rPr lang="it-IT" sz="7200" dirty="0"/>
              <a:t>RNR (o SSN)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sz="7200" dirty="0"/>
              <a:t>Documentazione dei movimenti  sul registro stupefacenti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it-IT" sz="7200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it-IT" sz="9600" b="1" dirty="0"/>
              <a:t>D </a:t>
            </a:r>
            <a:r>
              <a:rPr lang="it-IT" sz="7200" dirty="0"/>
              <a:t>RNR (o SSN)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it-IT" sz="7200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it-IT" sz="9600" b="1" dirty="0"/>
              <a:t>E</a:t>
            </a:r>
            <a:r>
              <a:rPr lang="it-IT" sz="9600" dirty="0"/>
              <a:t> </a:t>
            </a:r>
            <a:r>
              <a:rPr lang="it-IT" sz="7200" dirty="0"/>
              <a:t>RR (o SSN)</a:t>
            </a:r>
            <a:endParaRPr lang="it-IT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EB12164A-9705-AB78-3972-0BF9B52B4AAB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/>
          </a:p>
          <a:p>
            <a:r>
              <a:rPr lang="it-IT"/>
              <a:t>Ordine dei farmacisti di TRENTO  -  29 novembre 2022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978</TotalTime>
  <Words>2269</Words>
  <Application>Microsoft Office PowerPoint</Application>
  <PresentationFormat>Presentazione su schermo (4:3)</PresentationFormat>
  <Paragraphs>357</Paragraphs>
  <Slides>33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8" baseType="lpstr">
      <vt:lpstr>Calibri</vt:lpstr>
      <vt:lpstr>Tw Cen MT</vt:lpstr>
      <vt:lpstr>Wingdings</vt:lpstr>
      <vt:lpstr>Wingdings 2</vt:lpstr>
      <vt:lpstr>Luna</vt:lpstr>
      <vt:lpstr>   STUPEFACENTI e SOSTANZE PSICOTROPE: Note sulla dispensazione  e gestione  in farmacia  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 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</vt:lpstr>
      <vt:lpstr> STUPEFACENTI e SOSTANZE PSICOTROPE  in farmacia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Tiziana Dallago</dc:creator>
  <cp:lastModifiedBy>Ordine dei Medici - Elisabetta Maccabelli</cp:lastModifiedBy>
  <cp:revision>118</cp:revision>
  <dcterms:created xsi:type="dcterms:W3CDTF">2022-09-02T15:23:19Z</dcterms:created>
  <dcterms:modified xsi:type="dcterms:W3CDTF">2022-12-06T08:14:54Z</dcterms:modified>
</cp:coreProperties>
</file>